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7"/>
  </p:notesMasterIdLst>
  <p:handoutMasterIdLst>
    <p:handoutMasterId r:id="rId18"/>
  </p:handoutMasterIdLst>
  <p:sldIdLst>
    <p:sldId id="256" r:id="rId2"/>
    <p:sldId id="276" r:id="rId3"/>
    <p:sldId id="257" r:id="rId4"/>
    <p:sldId id="277" r:id="rId5"/>
    <p:sldId id="266" r:id="rId6"/>
    <p:sldId id="259" r:id="rId7"/>
    <p:sldId id="278" r:id="rId8"/>
    <p:sldId id="260" r:id="rId9"/>
    <p:sldId id="258" r:id="rId10"/>
    <p:sldId id="261" r:id="rId11"/>
    <p:sldId id="262" r:id="rId12"/>
    <p:sldId id="263" r:id="rId13"/>
    <p:sldId id="264" r:id="rId14"/>
    <p:sldId id="265" r:id="rId15"/>
    <p:sldId id="27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91564"/>
  </p:normalViewPr>
  <p:slideViewPr>
    <p:cSldViewPr snapToGrid="0">
      <p:cViewPr>
        <p:scale>
          <a:sx n="96" d="100"/>
          <a:sy n="96" d="100"/>
        </p:scale>
        <p:origin x="1160" y="592"/>
      </p:cViewPr>
      <p:guideLst/>
    </p:cSldViewPr>
  </p:slideViewPr>
  <p:notesTextViewPr>
    <p:cViewPr>
      <p:scale>
        <a:sx n="1" d="1"/>
        <a:sy n="1" d="1"/>
      </p:scale>
      <p:origin x="0" y="0"/>
    </p:cViewPr>
  </p:notesText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94CA16E-311B-112B-4E18-C6E9093146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0E4045A-FAEF-1FDC-1B37-F51E4244E2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C7BF07-343F-FD43-BF5B-D79C6EFA81D4}" type="datetimeFigureOut">
              <a:rPr kumimoji="1" lang="zh-CN" altLang="en-US" smtClean="0"/>
              <a:t>2024/5/9</a:t>
            </a:fld>
            <a:endParaRPr kumimoji="1" lang="zh-CN" altLang="en-US"/>
          </a:p>
        </p:txBody>
      </p:sp>
      <p:sp>
        <p:nvSpPr>
          <p:cNvPr id="4" name="页脚占位符 3">
            <a:extLst>
              <a:ext uri="{FF2B5EF4-FFF2-40B4-BE49-F238E27FC236}">
                <a16:creationId xmlns:a16="http://schemas.microsoft.com/office/drawing/2014/main" id="{279B5D44-4B12-FEDD-59CE-5BF977AF37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6E11A96A-5B7E-ACBA-607A-C872C0CB37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8BFA07-5570-4948-B1CD-352E4438C8C5}" type="slidenum">
              <a:rPr kumimoji="1" lang="zh-CN" altLang="en-US" smtClean="0"/>
              <a:t>‹#›</a:t>
            </a:fld>
            <a:endParaRPr kumimoji="1" lang="zh-CN" altLang="en-US"/>
          </a:p>
        </p:txBody>
      </p:sp>
    </p:spTree>
    <p:extLst>
      <p:ext uri="{BB962C8B-B14F-4D97-AF65-F5344CB8AC3E}">
        <p14:creationId xmlns:p14="http://schemas.microsoft.com/office/powerpoint/2010/main" val="2005764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51EB9D-734B-8646-A21C-DB87C4C16C0B}" type="datetimeFigureOut">
              <a:rPr kumimoji="1" lang="zh-CN" altLang="en-US" smtClean="0"/>
              <a:t>2024/5/9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719B95-0E48-5F4F-9970-1E3564AD3924}" type="slidenum">
              <a:rPr kumimoji="1" lang="zh-CN" altLang="en-US" smtClean="0"/>
              <a:t>‹#›</a:t>
            </a:fld>
            <a:endParaRPr kumimoji="1" lang="zh-CN" altLang="en-US"/>
          </a:p>
        </p:txBody>
      </p:sp>
    </p:spTree>
    <p:extLst>
      <p:ext uri="{BB962C8B-B14F-4D97-AF65-F5344CB8AC3E}">
        <p14:creationId xmlns:p14="http://schemas.microsoft.com/office/powerpoint/2010/main" val="577095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今年发表在</a:t>
            </a:r>
            <a:r>
              <a:rPr kumimoji="1" lang="en-US" altLang="zh-CN" dirty="0" err="1"/>
              <a:t>nb</a:t>
            </a:r>
            <a:r>
              <a:rPr kumimoji="1" lang="zh-CN" altLang="en-US" dirty="0"/>
              <a:t>上的，</a:t>
            </a:r>
            <a:r>
              <a:rPr lang="zh-CN" altLang="en-US" b="1" i="0" dirty="0">
                <a:solidFill>
                  <a:srgbClr val="222222"/>
                </a:solidFill>
                <a:effectLst/>
                <a:latin typeface="Harding"/>
                <a:ea typeface="inherit"/>
              </a:rPr>
              <a:t>靶向纤维化的小分子</a:t>
            </a:r>
            <a:r>
              <a:rPr lang="en" altLang="zh-CN" b="1" i="0" dirty="0">
                <a:solidFill>
                  <a:srgbClr val="222222"/>
                </a:solidFill>
                <a:effectLst/>
                <a:latin typeface="Harding"/>
                <a:ea typeface="inherit"/>
              </a:rPr>
              <a:t>TNIK</a:t>
            </a:r>
            <a:r>
              <a:rPr lang="zh-CN" altLang="en-US" b="1" i="0" dirty="0">
                <a:solidFill>
                  <a:srgbClr val="222222"/>
                </a:solidFill>
                <a:effectLst/>
                <a:latin typeface="Harding"/>
                <a:ea typeface="inherit"/>
              </a:rPr>
              <a:t>抑制剂在临床前和临床实验的结果分享，文章分享了其</a:t>
            </a:r>
            <a:r>
              <a:rPr lang="zh-CN" altLang="en-US" b="0" i="0" dirty="0">
                <a:solidFill>
                  <a:srgbClr val="191B1F"/>
                </a:solidFill>
                <a:effectLst/>
                <a:latin typeface="-apple-system"/>
              </a:rPr>
              <a:t>从人工智能算法开发到</a:t>
            </a:r>
            <a:r>
              <a:rPr lang="en-US" altLang="zh-CN" b="0" i="0" dirty="0">
                <a:solidFill>
                  <a:srgbClr val="191B1F"/>
                </a:solidFill>
                <a:effectLst/>
                <a:latin typeface="-apple-system"/>
              </a:rPr>
              <a:t>2</a:t>
            </a:r>
            <a:r>
              <a:rPr lang="zh-CN" altLang="en-US" b="0" i="0" dirty="0">
                <a:solidFill>
                  <a:srgbClr val="191B1F"/>
                </a:solidFill>
                <a:effectLst/>
                <a:latin typeface="-apple-system"/>
              </a:rPr>
              <a:t>期临床试验的研发经历</a:t>
            </a:r>
            <a:endParaRPr lang="zh-CN" altLang="en-US" b="1" i="0" dirty="0">
              <a:solidFill>
                <a:srgbClr val="222222"/>
              </a:solidFill>
              <a:effectLst/>
              <a:latin typeface="Harding"/>
            </a:endParaRPr>
          </a:p>
          <a:p>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1</a:t>
            </a:fld>
            <a:endParaRPr kumimoji="1" lang="zh-CN" altLang="en-US"/>
          </a:p>
        </p:txBody>
      </p:sp>
    </p:spTree>
    <p:extLst>
      <p:ext uri="{BB962C8B-B14F-4D97-AF65-F5344CB8AC3E}">
        <p14:creationId xmlns:p14="http://schemas.microsoft.com/office/powerpoint/2010/main" val="73984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Fig2</a:t>
            </a:r>
            <a:r>
              <a:rPr kumimoji="1" lang="zh-CN" altLang="en-US" dirty="0"/>
              <a:t>，使用结构生成模型，靶向</a:t>
            </a:r>
            <a:r>
              <a:rPr kumimoji="1" lang="en-US" altLang="zh-CN" dirty="0"/>
              <a:t>ATP</a:t>
            </a:r>
            <a:r>
              <a:rPr kumimoji="1" lang="zh-CN" altLang="en-US" dirty="0"/>
              <a:t>结合口袋，生成了一些列纳摩尔水平结合亲和力的抑制剂，</a:t>
            </a:r>
            <a:endParaRPr kumimoji="1" lang="en-US" altLang="zh-CN" dirty="0"/>
          </a:p>
          <a:p>
            <a:r>
              <a:rPr kumimoji="1" lang="en-US" altLang="zh-CN" dirty="0"/>
              <a:t>Ab,</a:t>
            </a:r>
            <a:r>
              <a:rPr kumimoji="1" lang="zh-CN" altLang="en-US" dirty="0"/>
              <a:t>合成的抑制剂的结构与预测的结合模型重合</a:t>
            </a:r>
            <a:endParaRPr kumimoji="1" lang="en-US" altLang="zh-CN" dirty="0"/>
          </a:p>
          <a:p>
            <a:r>
              <a:rPr kumimoji="1" lang="en-US" altLang="zh-CN" dirty="0"/>
              <a:t>C,</a:t>
            </a:r>
            <a:r>
              <a:rPr lang="zh-CN" altLang="en-US" b="0" i="0" dirty="0">
                <a:solidFill>
                  <a:srgbClr val="222222"/>
                </a:solidFill>
                <a:effectLst/>
                <a:latin typeface="Harding"/>
              </a:rPr>
              <a:t>对</a:t>
            </a:r>
            <a:r>
              <a:rPr lang="en" altLang="zh-CN" b="0" i="0" dirty="0">
                <a:solidFill>
                  <a:srgbClr val="222222"/>
                </a:solidFill>
                <a:effectLst/>
                <a:latin typeface="Harding"/>
              </a:rPr>
              <a:t>MRC-5</a:t>
            </a:r>
            <a:r>
              <a:rPr lang="zh-CN" altLang="en-US" b="0" i="0" dirty="0">
                <a:solidFill>
                  <a:srgbClr val="222222"/>
                </a:solidFill>
                <a:effectLst/>
                <a:latin typeface="Harding"/>
              </a:rPr>
              <a:t>细胞中</a:t>
            </a:r>
            <a:r>
              <a:rPr lang="en" altLang="zh-CN" b="0" i="0" dirty="0">
                <a:solidFill>
                  <a:srgbClr val="222222"/>
                </a:solidFill>
                <a:effectLst/>
                <a:latin typeface="Harding"/>
              </a:rPr>
              <a:t>TGF-</a:t>
            </a:r>
            <a:r>
              <a:rPr lang="el-GR" altLang="zh-CN" b="0" i="0" dirty="0">
                <a:solidFill>
                  <a:srgbClr val="222222"/>
                </a:solidFill>
                <a:effectLst/>
                <a:latin typeface="Harding"/>
              </a:rPr>
              <a:t>β</a:t>
            </a:r>
            <a:r>
              <a:rPr lang="zh-CN" altLang="en-US" b="0" i="0" dirty="0">
                <a:solidFill>
                  <a:srgbClr val="222222"/>
                </a:solidFill>
                <a:effectLst/>
                <a:latin typeface="Harding"/>
              </a:rPr>
              <a:t>诱导的（下游产物）</a:t>
            </a:r>
            <a:r>
              <a:rPr lang="el-GR" altLang="zh-CN" b="0" i="0" dirty="0">
                <a:solidFill>
                  <a:srgbClr val="222222"/>
                </a:solidFill>
                <a:effectLst/>
                <a:latin typeface="Harding"/>
              </a:rPr>
              <a:t>α-</a:t>
            </a:r>
            <a:r>
              <a:rPr lang="en" altLang="zh-CN" b="0" i="0" dirty="0">
                <a:solidFill>
                  <a:srgbClr val="222222"/>
                </a:solidFill>
                <a:effectLst/>
                <a:latin typeface="Harding"/>
              </a:rPr>
              <a:t>SMA</a:t>
            </a:r>
            <a:r>
              <a:rPr lang="zh-CN" altLang="en-US" b="0" i="0" dirty="0">
                <a:solidFill>
                  <a:srgbClr val="222222"/>
                </a:solidFill>
                <a:effectLst/>
                <a:latin typeface="Harding"/>
              </a:rPr>
              <a:t>蛋白表达的抑制作用。</a:t>
            </a:r>
            <a:endParaRPr lang="en-US" altLang="zh-CN" b="0" i="0" dirty="0">
              <a:solidFill>
                <a:srgbClr val="222222"/>
              </a:solidFill>
              <a:effectLst/>
              <a:latin typeface="Harding"/>
            </a:endParaRPr>
          </a:p>
          <a:p>
            <a:r>
              <a:rPr kumimoji="1" lang="en-US" altLang="zh-CN" b="0" i="0" dirty="0">
                <a:solidFill>
                  <a:srgbClr val="222222"/>
                </a:solidFill>
                <a:effectLst/>
                <a:latin typeface="Harding"/>
              </a:rPr>
              <a:t>D,</a:t>
            </a:r>
            <a:r>
              <a:rPr lang="zh-CN" altLang="en-US" b="0" i="0" dirty="0">
                <a:solidFill>
                  <a:srgbClr val="222222"/>
                </a:solidFill>
                <a:effectLst/>
                <a:latin typeface="Harding"/>
              </a:rPr>
              <a:t>对原代人肺成纤维细胞中</a:t>
            </a:r>
            <a:r>
              <a:rPr lang="en" altLang="zh-CN" b="0" i="0" dirty="0">
                <a:solidFill>
                  <a:srgbClr val="222222"/>
                </a:solidFill>
                <a:effectLst/>
                <a:latin typeface="Harding"/>
              </a:rPr>
              <a:t>FMT</a:t>
            </a:r>
            <a:r>
              <a:rPr lang="zh-CN" altLang="en-US" b="0" i="0" dirty="0">
                <a:solidFill>
                  <a:srgbClr val="222222"/>
                </a:solidFill>
                <a:effectLst/>
                <a:latin typeface="Harding"/>
              </a:rPr>
              <a:t>的抑制作用</a:t>
            </a:r>
            <a:r>
              <a:rPr lang="en-US" altLang="zh-CN" b="0" i="0" dirty="0">
                <a:solidFill>
                  <a:srgbClr val="222222"/>
                </a:solidFill>
                <a:effectLst/>
                <a:latin typeface="Harding"/>
              </a:rPr>
              <a:t>,</a:t>
            </a:r>
            <a:r>
              <a:rPr lang="zh-CN" altLang="en-US" b="0" i="0" dirty="0">
                <a:solidFill>
                  <a:srgbClr val="222222"/>
                </a:solidFill>
                <a:effectLst/>
                <a:latin typeface="Harding"/>
              </a:rPr>
              <a:t>原代人支气管上皮细胞</a:t>
            </a:r>
            <a:r>
              <a:rPr lang="en-US" altLang="zh-CN" b="0" i="0" dirty="0">
                <a:solidFill>
                  <a:srgbClr val="222222"/>
                </a:solidFill>
                <a:effectLst/>
                <a:latin typeface="Harding"/>
              </a:rPr>
              <a:t>EMT</a:t>
            </a:r>
            <a:r>
              <a:rPr lang="zh-CN" altLang="en-US" b="0" i="0" dirty="0">
                <a:solidFill>
                  <a:srgbClr val="222222"/>
                </a:solidFill>
                <a:effectLst/>
                <a:latin typeface="Harding"/>
              </a:rPr>
              <a:t>的抑制作用，</a:t>
            </a:r>
            <a:endParaRPr lang="en-US" altLang="zh-CN" b="0" i="0" dirty="0">
              <a:solidFill>
                <a:srgbClr val="222222"/>
              </a:solidFill>
              <a:effectLst/>
              <a:latin typeface="Harding"/>
            </a:endParaRPr>
          </a:p>
          <a:p>
            <a:r>
              <a:rPr kumimoji="1" lang="en-US" altLang="zh-CN" b="0" i="0" dirty="0">
                <a:solidFill>
                  <a:srgbClr val="222222"/>
                </a:solidFill>
                <a:effectLst/>
                <a:latin typeface="Harding"/>
              </a:rPr>
              <a:t>Efg,A549</a:t>
            </a:r>
            <a:r>
              <a:rPr kumimoji="1" lang="zh-CN" altLang="en-US" b="0" i="0" dirty="0">
                <a:solidFill>
                  <a:srgbClr val="222222"/>
                </a:solidFill>
                <a:effectLst/>
                <a:latin typeface="Harding"/>
              </a:rPr>
              <a:t>细胞中在施加激动剂和作者合成的抑制剂之后的一些相关蛋白质的</a:t>
            </a:r>
            <a:r>
              <a:rPr kumimoji="1" lang="en-US" altLang="zh-CN" b="0" i="0" dirty="0" err="1">
                <a:solidFill>
                  <a:srgbClr val="222222"/>
                </a:solidFill>
                <a:effectLst/>
                <a:latin typeface="Harding"/>
              </a:rPr>
              <a:t>wb</a:t>
            </a:r>
            <a:r>
              <a:rPr kumimoji="1" lang="en-US" altLang="zh-CN" b="0" i="0" dirty="0">
                <a:solidFill>
                  <a:srgbClr val="222222"/>
                </a:solidFill>
                <a:effectLst/>
                <a:latin typeface="Harding"/>
              </a:rPr>
              <a:t>, g</a:t>
            </a:r>
            <a:r>
              <a:rPr kumimoji="1" lang="zh-CN" altLang="en-US" b="0" i="0" dirty="0">
                <a:solidFill>
                  <a:srgbClr val="222222"/>
                </a:solidFill>
                <a:effectLst/>
                <a:latin typeface="Harding"/>
              </a:rPr>
              <a:t>是</a:t>
            </a:r>
            <a:r>
              <a:rPr kumimoji="1" lang="en-US" altLang="zh-CN" b="0" i="0" dirty="0" err="1">
                <a:solidFill>
                  <a:srgbClr val="222222"/>
                </a:solidFill>
                <a:effectLst/>
                <a:latin typeface="Harding"/>
              </a:rPr>
              <a:t>tnik</a:t>
            </a:r>
            <a:r>
              <a:rPr kumimoji="1" lang="zh-CN" altLang="en-US" b="0" i="0" dirty="0">
                <a:solidFill>
                  <a:srgbClr val="222222"/>
                </a:solidFill>
                <a:effectLst/>
                <a:latin typeface="Harding"/>
              </a:rPr>
              <a:t> 的</a:t>
            </a:r>
            <a:r>
              <a:rPr kumimoji="1" lang="en-US" altLang="zh-CN" b="0" i="0" dirty="0">
                <a:solidFill>
                  <a:srgbClr val="222222"/>
                </a:solidFill>
                <a:effectLst/>
                <a:latin typeface="Harding"/>
              </a:rPr>
              <a:t>shRNA</a:t>
            </a:r>
            <a:r>
              <a:rPr kumimoji="1" lang="zh-CN" altLang="en-US" b="0" i="0" dirty="0">
                <a:solidFill>
                  <a:srgbClr val="222222"/>
                </a:solidFill>
                <a:effectLst/>
                <a:latin typeface="Harding"/>
              </a:rPr>
              <a:t>的实验结果，</a:t>
            </a:r>
            <a:endParaRPr kumimoji="1" lang="en-US" altLang="zh-CN" b="0" i="0" dirty="0">
              <a:solidFill>
                <a:srgbClr val="222222"/>
              </a:solidFill>
              <a:effectLst/>
              <a:latin typeface="Harding"/>
            </a:endParaRPr>
          </a:p>
          <a:p>
            <a:r>
              <a:rPr kumimoji="1" lang="en-US" altLang="zh-CN" b="0" i="0" dirty="0">
                <a:solidFill>
                  <a:srgbClr val="222222"/>
                </a:solidFill>
                <a:effectLst/>
                <a:latin typeface="Harding"/>
              </a:rPr>
              <a:t>H</a:t>
            </a:r>
            <a:r>
              <a:rPr kumimoji="1" lang="zh-CN" altLang="en-US" b="0" i="0" dirty="0">
                <a:solidFill>
                  <a:srgbClr val="222222"/>
                </a:solidFill>
                <a:effectLst/>
                <a:latin typeface="Harding"/>
              </a:rPr>
              <a:t>是上面</a:t>
            </a:r>
            <a:r>
              <a:rPr kumimoji="1" lang="en-US" altLang="zh-CN" b="0" i="0" dirty="0" err="1">
                <a:solidFill>
                  <a:srgbClr val="222222"/>
                </a:solidFill>
                <a:effectLst/>
                <a:latin typeface="Harding"/>
              </a:rPr>
              <a:t>wb</a:t>
            </a:r>
            <a:r>
              <a:rPr kumimoji="1" lang="zh-CN" altLang="en-US" b="0" i="0" dirty="0">
                <a:solidFill>
                  <a:srgbClr val="222222"/>
                </a:solidFill>
                <a:effectLst/>
                <a:latin typeface="Harding"/>
              </a:rPr>
              <a:t>同时进行的</a:t>
            </a:r>
            <a:r>
              <a:rPr kumimoji="1" lang="en-US" altLang="zh-CN" b="0" i="0" dirty="0">
                <a:solidFill>
                  <a:srgbClr val="222222"/>
                </a:solidFill>
                <a:effectLst/>
                <a:latin typeface="Harding"/>
              </a:rPr>
              <a:t>GO</a:t>
            </a:r>
            <a:r>
              <a:rPr kumimoji="1" lang="zh-CN" altLang="en-US" b="0" i="0" dirty="0">
                <a:solidFill>
                  <a:srgbClr val="222222"/>
                </a:solidFill>
                <a:effectLst/>
                <a:latin typeface="Harding"/>
              </a:rPr>
              <a:t>和</a:t>
            </a:r>
            <a:r>
              <a:rPr kumimoji="1" lang="en-US" altLang="zh-CN" b="0" i="0" dirty="0" err="1">
                <a:solidFill>
                  <a:srgbClr val="222222"/>
                </a:solidFill>
                <a:effectLst/>
                <a:latin typeface="Harding"/>
              </a:rPr>
              <a:t>kegg</a:t>
            </a:r>
            <a:r>
              <a:rPr kumimoji="1" lang="zh-CN" altLang="en-US" b="0" i="0" dirty="0">
                <a:solidFill>
                  <a:srgbClr val="222222"/>
                </a:solidFill>
                <a:effectLst/>
                <a:latin typeface="Harding"/>
              </a:rPr>
              <a:t>，来研究调控的通路有哪些</a:t>
            </a:r>
            <a:endParaRPr kumimoji="1" lang="en-US" altLang="zh-CN" b="0" i="0" dirty="0">
              <a:solidFill>
                <a:srgbClr val="222222"/>
              </a:solidFill>
              <a:effectLst/>
              <a:latin typeface="Harding"/>
            </a:endParaRPr>
          </a:p>
          <a:p>
            <a:r>
              <a:rPr kumimoji="1" lang="en-US" altLang="zh-CN" b="0" i="0" dirty="0" err="1">
                <a:solidFill>
                  <a:srgbClr val="222222"/>
                </a:solidFill>
                <a:effectLst/>
                <a:latin typeface="Harding"/>
              </a:rPr>
              <a:t>i</a:t>
            </a:r>
            <a:r>
              <a:rPr kumimoji="1" lang="zh-CN" altLang="en-US" b="0" i="0" dirty="0">
                <a:solidFill>
                  <a:srgbClr val="222222"/>
                </a:solidFill>
                <a:effectLst/>
                <a:latin typeface="Harding"/>
              </a:rPr>
              <a:t>，通过体外扰动实验鉴定</a:t>
            </a:r>
            <a:r>
              <a:rPr lang="en" altLang="zh-CN" b="0" i="0" dirty="0">
                <a:solidFill>
                  <a:srgbClr val="222222"/>
                </a:solidFill>
                <a:effectLst/>
                <a:latin typeface="Harding"/>
              </a:rPr>
              <a:t>TNIK</a:t>
            </a:r>
            <a:r>
              <a:rPr lang="zh-CN" altLang="en-US" b="0" i="0" dirty="0">
                <a:solidFill>
                  <a:srgbClr val="222222"/>
                </a:solidFill>
                <a:effectLst/>
                <a:latin typeface="Harding"/>
              </a:rPr>
              <a:t>在调节</a:t>
            </a:r>
            <a:r>
              <a:rPr lang="en" altLang="zh-CN" b="0" i="0" dirty="0">
                <a:solidFill>
                  <a:srgbClr val="222222"/>
                </a:solidFill>
                <a:effectLst/>
                <a:latin typeface="Harding"/>
              </a:rPr>
              <a:t>TGF-</a:t>
            </a:r>
            <a:r>
              <a:rPr lang="el-GR" altLang="zh-CN" b="0" i="0" dirty="0">
                <a:solidFill>
                  <a:srgbClr val="222222"/>
                </a:solidFill>
                <a:effectLst/>
                <a:latin typeface="Harding"/>
              </a:rPr>
              <a:t>β</a:t>
            </a:r>
            <a:r>
              <a:rPr lang="zh-CN" altLang="el-GR" b="0" i="0" dirty="0">
                <a:solidFill>
                  <a:srgbClr val="222222"/>
                </a:solidFill>
                <a:effectLst/>
                <a:latin typeface="Harding"/>
              </a:rPr>
              <a:t>、</a:t>
            </a:r>
            <a:r>
              <a:rPr lang="en" altLang="zh-CN" b="0" i="0" dirty="0">
                <a:solidFill>
                  <a:srgbClr val="222222"/>
                </a:solidFill>
                <a:effectLst/>
                <a:latin typeface="Harding"/>
              </a:rPr>
              <a:t>WNT</a:t>
            </a:r>
            <a:r>
              <a:rPr lang="zh-CN" altLang="en" b="0" i="0" dirty="0">
                <a:solidFill>
                  <a:srgbClr val="222222"/>
                </a:solidFill>
                <a:effectLst/>
                <a:latin typeface="Harding"/>
              </a:rPr>
              <a:t>、</a:t>
            </a:r>
            <a:r>
              <a:rPr lang="en" altLang="zh-CN" b="0" i="0" dirty="0">
                <a:solidFill>
                  <a:srgbClr val="222222"/>
                </a:solidFill>
                <a:effectLst/>
                <a:latin typeface="Harding"/>
              </a:rPr>
              <a:t>YAP-TAZ</a:t>
            </a:r>
            <a:r>
              <a:rPr lang="zh-CN" altLang="en-US" b="0" i="0" dirty="0">
                <a:solidFill>
                  <a:srgbClr val="222222"/>
                </a:solidFill>
                <a:effectLst/>
                <a:latin typeface="Harding"/>
              </a:rPr>
              <a:t>和</a:t>
            </a:r>
            <a:r>
              <a:rPr lang="en" altLang="zh-CN" b="0" i="0" dirty="0">
                <a:solidFill>
                  <a:srgbClr val="222222"/>
                </a:solidFill>
                <a:effectLst/>
                <a:latin typeface="Harding"/>
              </a:rPr>
              <a:t>TNF-</a:t>
            </a:r>
            <a:r>
              <a:rPr lang="el-GR" altLang="zh-CN" b="0" i="0" dirty="0">
                <a:solidFill>
                  <a:srgbClr val="222222"/>
                </a:solidFill>
                <a:effectLst/>
                <a:latin typeface="Harding"/>
              </a:rPr>
              <a:t>α</a:t>
            </a:r>
            <a:r>
              <a:rPr lang="zh-CN" altLang="en-US" b="0" i="0" dirty="0">
                <a:solidFill>
                  <a:srgbClr val="222222"/>
                </a:solidFill>
                <a:effectLst/>
                <a:latin typeface="Harding"/>
              </a:rPr>
              <a:t>途径中的功能</a:t>
            </a:r>
            <a:endParaRPr lang="en-US" altLang="zh-CN" b="0" i="0" dirty="0">
              <a:solidFill>
                <a:srgbClr val="222222"/>
              </a:solidFill>
              <a:effectLst/>
              <a:latin typeface="Harding"/>
            </a:endParaRPr>
          </a:p>
          <a:p>
            <a:endParaRPr kumimoji="1" lang="en-US" altLang="zh-CN" b="0" i="0"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i="0" dirty="0">
                <a:solidFill>
                  <a:srgbClr val="222222"/>
                </a:solidFill>
                <a:effectLst/>
                <a:latin typeface="Harding"/>
              </a:rPr>
              <a:t>右：</a:t>
            </a:r>
            <a:r>
              <a:rPr lang="zh-CN" altLang="en-US" b="0" i="0" dirty="0">
                <a:solidFill>
                  <a:srgbClr val="222222"/>
                </a:solidFill>
                <a:effectLst/>
                <a:latin typeface="Harding"/>
              </a:rPr>
              <a:t>表面等离子体共振测定来评价</a:t>
            </a:r>
            <a:r>
              <a:rPr lang="en" altLang="zh-CN" b="0" i="0" dirty="0">
                <a:solidFill>
                  <a:srgbClr val="222222"/>
                </a:solidFill>
                <a:effectLst/>
                <a:latin typeface="Harding"/>
              </a:rPr>
              <a:t>INS018_055</a:t>
            </a:r>
            <a:r>
              <a:rPr lang="zh-CN" altLang="en-US" b="0" i="0" dirty="0">
                <a:solidFill>
                  <a:srgbClr val="222222"/>
                </a:solidFill>
                <a:effectLst/>
                <a:latin typeface="Harding"/>
              </a:rPr>
              <a:t>的结合亲和力，</a:t>
            </a:r>
            <a:r>
              <a:rPr lang="en" altLang="zh-CN" b="0" i="0" dirty="0">
                <a:solidFill>
                  <a:srgbClr val="222222"/>
                </a:solidFill>
                <a:effectLst/>
                <a:latin typeface="Harding"/>
              </a:rPr>
              <a:t>INS018_055</a:t>
            </a:r>
            <a:r>
              <a:rPr lang="zh-CN" altLang="en-US" b="0" i="0" dirty="0">
                <a:solidFill>
                  <a:srgbClr val="222222"/>
                </a:solidFill>
                <a:effectLst/>
                <a:latin typeface="Harding"/>
              </a:rPr>
              <a:t>显示出强亲和力（</a:t>
            </a:r>
            <a:r>
              <a:rPr lang="en" altLang="zh-CN" b="0" i="0" dirty="0">
                <a:solidFill>
                  <a:srgbClr val="222222"/>
                </a:solidFill>
                <a:effectLst/>
                <a:latin typeface="Harding"/>
              </a:rPr>
              <a:t>K </a:t>
            </a:r>
            <a:r>
              <a:rPr lang="en" altLang="zh-CN" b="0" i="0" baseline="-25000" dirty="0">
                <a:solidFill>
                  <a:srgbClr val="222222"/>
                </a:solidFill>
                <a:effectLst/>
                <a:latin typeface="Harding"/>
              </a:rPr>
              <a:t>d</a:t>
            </a:r>
            <a:r>
              <a:rPr lang="en" altLang="zh-CN" b="0" i="0" dirty="0">
                <a:solidFill>
                  <a:srgbClr val="222222"/>
                </a:solidFill>
                <a:effectLst/>
                <a:latin typeface="Harding"/>
              </a:rPr>
              <a:t> </a:t>
            </a:r>
            <a:r>
              <a:rPr lang="zh-CN" altLang="en-US" b="0" i="0" dirty="0">
                <a:solidFill>
                  <a:srgbClr val="222222"/>
                </a:solidFill>
                <a:effectLst/>
                <a:latin typeface="Harding"/>
              </a:rPr>
              <a:t>值为</a:t>
            </a:r>
            <a:r>
              <a:rPr lang="en-US" altLang="zh-CN" b="0" i="0" dirty="0">
                <a:solidFill>
                  <a:srgbClr val="222222"/>
                </a:solidFill>
                <a:effectLst/>
                <a:latin typeface="Harding"/>
              </a:rPr>
              <a:t>4.32</a:t>
            </a:r>
            <a:r>
              <a:rPr lang="en" altLang="zh-CN" b="0" i="0" dirty="0" err="1">
                <a:solidFill>
                  <a:srgbClr val="222222"/>
                </a:solidFill>
                <a:effectLst/>
                <a:latin typeface="Harding"/>
              </a:rPr>
              <a:t>nM</a:t>
            </a:r>
            <a:r>
              <a:rPr lang="zh-CN" altLang="en-US" b="0" i="0" dirty="0">
                <a:solidFill>
                  <a:srgbClr val="222222"/>
                </a:solidFill>
                <a:effectLst/>
                <a:latin typeface="Harding"/>
              </a:rPr>
              <a:t>），远远高于两种早期</a:t>
            </a:r>
            <a:r>
              <a:rPr lang="en" altLang="zh-CN" b="0" i="0" dirty="0">
                <a:solidFill>
                  <a:srgbClr val="222222"/>
                </a:solidFill>
                <a:effectLst/>
                <a:latin typeface="Harding"/>
              </a:rPr>
              <a:t>TNIK</a:t>
            </a:r>
            <a:r>
              <a:rPr lang="zh-CN" altLang="en-US" b="0" i="0" dirty="0">
                <a:solidFill>
                  <a:srgbClr val="222222"/>
                </a:solidFill>
                <a:effectLst/>
                <a:latin typeface="Harding"/>
              </a:rPr>
              <a:t>抑制剂（分别为</a:t>
            </a:r>
            <a:r>
              <a:rPr lang="en-US" altLang="zh-CN" b="0" i="0" dirty="0">
                <a:solidFill>
                  <a:srgbClr val="222222"/>
                </a:solidFill>
                <a:effectLst/>
                <a:latin typeface="Harding"/>
              </a:rPr>
              <a:t>21</a:t>
            </a:r>
            <a:r>
              <a:rPr lang="zh-CN" altLang="en-US" b="0" i="0" dirty="0">
                <a:solidFill>
                  <a:srgbClr val="222222"/>
                </a:solidFill>
                <a:effectLst/>
                <a:latin typeface="Harding"/>
              </a:rPr>
              <a:t>和</a:t>
            </a:r>
            <a:r>
              <a:rPr lang="en-US" altLang="zh-CN" b="0" i="0" dirty="0">
                <a:solidFill>
                  <a:srgbClr val="222222"/>
                </a:solidFill>
                <a:effectLst/>
                <a:latin typeface="Harding"/>
              </a:rPr>
              <a:t>137</a:t>
            </a:r>
            <a:r>
              <a:rPr lang="zh-CN" altLang="en-US" b="0" i="0" dirty="0">
                <a:solidFill>
                  <a:srgbClr val="222222"/>
                </a:solidFill>
                <a:effectLst/>
                <a:latin typeface="Harding"/>
              </a:rPr>
              <a:t>）</a:t>
            </a:r>
            <a:r>
              <a:rPr lang="zh-CN" altLang="en" b="0" i="0" dirty="0">
                <a:solidFill>
                  <a:srgbClr val="222222"/>
                </a:solidFill>
                <a:effectLst/>
                <a:latin typeface="Harding"/>
              </a:rPr>
              <a:t>。</a:t>
            </a:r>
            <a:endParaRPr lang="en-US" altLang="zh-CN" b="0" i="0" dirty="0">
              <a:solidFill>
                <a:srgbClr val="222222"/>
              </a:solidFill>
              <a:effectLst/>
              <a:latin typeface="Harding"/>
            </a:endParaRPr>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10</a:t>
            </a:fld>
            <a:endParaRPr kumimoji="1" lang="zh-CN" altLang="en-US"/>
          </a:p>
        </p:txBody>
      </p:sp>
    </p:spTree>
    <p:extLst>
      <p:ext uri="{BB962C8B-B14F-4D97-AF65-F5344CB8AC3E}">
        <p14:creationId xmlns:p14="http://schemas.microsoft.com/office/powerpoint/2010/main" val="2683397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Fig3,</a:t>
            </a:r>
            <a:r>
              <a:rPr kumimoji="1" lang="zh-CN" altLang="en-US" dirty="0"/>
              <a:t>小鼠实验中</a:t>
            </a:r>
            <a:endParaRPr kumimoji="1" lang="en-US" altLang="zh-CN" dirty="0"/>
          </a:p>
          <a:p>
            <a:r>
              <a:rPr kumimoji="1" lang="en-US" altLang="zh-CN" b="0" i="0" dirty="0">
                <a:solidFill>
                  <a:srgbClr val="222222"/>
                </a:solidFill>
                <a:effectLst/>
                <a:latin typeface="Harding"/>
              </a:rPr>
              <a:t>A,</a:t>
            </a:r>
            <a:r>
              <a:rPr lang="zh-CN" altLang="en-US" b="0" i="0" dirty="0">
                <a:solidFill>
                  <a:srgbClr val="222222"/>
                </a:solidFill>
                <a:effectLst/>
                <a:latin typeface="Harding"/>
              </a:rPr>
              <a:t>为了评价</a:t>
            </a:r>
            <a:r>
              <a:rPr lang="en" altLang="zh-CN" b="0" i="0" dirty="0">
                <a:solidFill>
                  <a:srgbClr val="222222"/>
                </a:solidFill>
                <a:effectLst/>
                <a:latin typeface="Harding"/>
              </a:rPr>
              <a:t>INS 018_055</a:t>
            </a:r>
            <a:r>
              <a:rPr lang="zh-CN" altLang="en-US" b="0" i="0" dirty="0">
                <a:solidFill>
                  <a:srgbClr val="222222"/>
                </a:solidFill>
                <a:effectLst/>
                <a:latin typeface="Harding"/>
              </a:rPr>
              <a:t>的体内抗纤维化活性，我们使用了鼠博来霉素诱导的肺纤维化模型</a:t>
            </a:r>
            <a:r>
              <a:rPr lang="en-US" altLang="zh-CN" b="0" i="0" dirty="0">
                <a:solidFill>
                  <a:srgbClr val="222222"/>
                </a:solidFill>
                <a:effectLst/>
                <a:latin typeface="Harding"/>
              </a:rPr>
              <a:t>,</a:t>
            </a:r>
            <a:r>
              <a:rPr lang="zh-CN" altLang="en-US" b="0" i="0" dirty="0">
                <a:solidFill>
                  <a:srgbClr val="222222"/>
                </a:solidFill>
                <a:effectLst/>
                <a:latin typeface="Harding"/>
              </a:rPr>
              <a:t>气管内博莱霉素给药损害肺功能，如通过第</a:t>
            </a:r>
            <a:r>
              <a:rPr lang="en-US" altLang="zh-CN" b="0" i="0" dirty="0">
                <a:solidFill>
                  <a:srgbClr val="222222"/>
                </a:solidFill>
                <a:effectLst/>
                <a:latin typeface="Harding"/>
              </a:rPr>
              <a:t>21</a:t>
            </a:r>
            <a:r>
              <a:rPr lang="zh-CN" altLang="en-US" b="0" i="0" dirty="0">
                <a:solidFill>
                  <a:srgbClr val="222222"/>
                </a:solidFill>
                <a:effectLst/>
                <a:latin typeface="Harding"/>
              </a:rPr>
              <a:t>天呼吸参数“增强暂停”（</a:t>
            </a:r>
            <a:r>
              <a:rPr lang="en" altLang="zh-CN" b="0" i="0" dirty="0">
                <a:solidFill>
                  <a:srgbClr val="222222"/>
                </a:solidFill>
                <a:effectLst/>
                <a:latin typeface="Harding"/>
              </a:rPr>
              <a:t>Penh</a:t>
            </a:r>
            <a:r>
              <a:rPr lang="zh-CN" altLang="en" b="0" i="0" dirty="0">
                <a:solidFill>
                  <a:srgbClr val="222222"/>
                </a:solidFill>
                <a:effectLst/>
                <a:latin typeface="Harding"/>
              </a:rPr>
              <a:t>）</a:t>
            </a:r>
            <a:r>
              <a:rPr lang="zh-CN" altLang="en-US" b="0" i="0" dirty="0">
                <a:solidFill>
                  <a:srgbClr val="222222"/>
                </a:solidFill>
                <a:effectLst/>
                <a:latin typeface="Harding"/>
              </a:rPr>
              <a:t>的显著增加所测量的</a:t>
            </a:r>
            <a:endParaRPr lang="en-US" altLang="zh-CN" b="0" i="0" dirty="0">
              <a:solidFill>
                <a:srgbClr val="222222"/>
              </a:solidFill>
              <a:effectLst/>
              <a:latin typeface="Harding"/>
            </a:endParaRPr>
          </a:p>
          <a:p>
            <a:r>
              <a:rPr lang="en" altLang="zh-CN" b="0" i="0" dirty="0">
                <a:solidFill>
                  <a:srgbClr val="222222"/>
                </a:solidFill>
                <a:effectLst/>
                <a:latin typeface="Harding"/>
              </a:rPr>
              <a:t>B,INS018_055</a:t>
            </a:r>
            <a:r>
              <a:rPr lang="zh-CN" altLang="en-US" b="0" i="0" dirty="0">
                <a:solidFill>
                  <a:srgbClr val="222222"/>
                </a:solidFill>
                <a:effectLst/>
                <a:latin typeface="Harding"/>
              </a:rPr>
              <a:t>治疗</a:t>
            </a:r>
            <a:r>
              <a:rPr lang="en-US" altLang="zh-CN" b="0" i="0" dirty="0">
                <a:solidFill>
                  <a:srgbClr val="222222"/>
                </a:solidFill>
                <a:effectLst/>
                <a:latin typeface="Harding"/>
              </a:rPr>
              <a:t>2</a:t>
            </a:r>
            <a:r>
              <a:rPr lang="zh-CN" altLang="en-US" b="0" i="0" dirty="0">
                <a:solidFill>
                  <a:srgbClr val="222222"/>
                </a:solidFill>
                <a:effectLst/>
                <a:latin typeface="Harding"/>
              </a:rPr>
              <a:t>周后，</a:t>
            </a:r>
            <a:r>
              <a:rPr lang="en" altLang="zh-CN" b="0" i="0" dirty="0">
                <a:solidFill>
                  <a:srgbClr val="222222"/>
                </a:solidFill>
                <a:effectLst/>
                <a:latin typeface="Harding"/>
              </a:rPr>
              <a:t>Penh(</a:t>
            </a:r>
            <a:r>
              <a:rPr lang="zh-CN" altLang="en" b="0" i="0" dirty="0">
                <a:solidFill>
                  <a:srgbClr val="222222"/>
                </a:solidFill>
                <a:effectLst/>
                <a:latin typeface="Harding"/>
              </a:rPr>
              <a:t>等</a:t>
            </a:r>
            <a:r>
              <a:rPr lang="zh-CN" altLang="en-US" b="0" i="0" dirty="0">
                <a:solidFill>
                  <a:srgbClr val="222222"/>
                </a:solidFill>
                <a:effectLst/>
                <a:latin typeface="Harding"/>
              </a:rPr>
              <a:t>损伤指标</a:t>
            </a:r>
            <a:r>
              <a:rPr lang="en" altLang="zh-CN" b="0" i="0" dirty="0">
                <a:solidFill>
                  <a:srgbClr val="222222"/>
                </a:solidFill>
                <a:effectLst/>
                <a:latin typeface="Harding"/>
              </a:rPr>
              <a:t>)</a:t>
            </a:r>
            <a:r>
              <a:rPr lang="zh-CN" altLang="en-US" b="0" i="0" dirty="0">
                <a:solidFill>
                  <a:srgbClr val="222222"/>
                </a:solidFill>
                <a:effectLst/>
                <a:latin typeface="Harding"/>
              </a:rPr>
              <a:t>出现剂量依赖性显著降低</a:t>
            </a:r>
            <a:r>
              <a:rPr lang="en-US" altLang="zh-CN" b="0" i="0" dirty="0">
                <a:solidFill>
                  <a:srgbClr val="222222"/>
                </a:solidFill>
                <a:effectLst/>
                <a:latin typeface="Harding"/>
              </a:rPr>
              <a:t>,</a:t>
            </a:r>
            <a:r>
              <a:rPr lang="zh-CN" altLang="en-US" b="0" i="0" dirty="0">
                <a:solidFill>
                  <a:srgbClr val="222222"/>
                </a:solidFill>
                <a:effectLst/>
                <a:latin typeface="Harding"/>
              </a:rPr>
              <a:t>研究人员也做了和吡非尼酮的组合治疗，小鼠实验中完全预防纤维化</a:t>
            </a:r>
            <a:endParaRPr lang="en-US" altLang="zh-CN" b="0" i="0" dirty="0">
              <a:solidFill>
                <a:srgbClr val="222222"/>
              </a:solidFill>
              <a:effectLst/>
              <a:latin typeface="Harding"/>
            </a:endParaRPr>
          </a:p>
          <a:p>
            <a:endParaRPr lang="en-US" altLang="zh-CN" b="0" i="0" dirty="0">
              <a:solidFill>
                <a:srgbClr val="222222"/>
              </a:solidFill>
              <a:effectLst/>
              <a:latin typeface="Harding"/>
            </a:endParaRPr>
          </a:p>
          <a:p>
            <a:r>
              <a:rPr kumimoji="1" lang="en-US" altLang="zh-CN" b="0" i="0" dirty="0">
                <a:solidFill>
                  <a:srgbClr val="222222"/>
                </a:solidFill>
                <a:effectLst/>
                <a:latin typeface="Harding"/>
              </a:rPr>
              <a:t>Def:</a:t>
            </a:r>
            <a:r>
              <a:rPr lang="zh-CN" altLang="en-US" b="0" i="0" dirty="0">
                <a:solidFill>
                  <a:srgbClr val="222222"/>
                </a:solidFill>
                <a:effectLst/>
                <a:latin typeface="Harding"/>
              </a:rPr>
              <a:t>由于我们观察到</a:t>
            </a:r>
            <a:r>
              <a:rPr lang="en" altLang="zh-CN" b="0" i="0" dirty="0">
                <a:solidFill>
                  <a:srgbClr val="222222"/>
                </a:solidFill>
                <a:effectLst/>
                <a:latin typeface="Harding"/>
              </a:rPr>
              <a:t>INS018_055</a:t>
            </a:r>
            <a:r>
              <a:rPr lang="zh-CN" altLang="en-US" b="0" i="0" dirty="0">
                <a:solidFill>
                  <a:srgbClr val="222222"/>
                </a:solidFill>
                <a:effectLst/>
                <a:latin typeface="Harding"/>
              </a:rPr>
              <a:t>减少了博来霉素模型中的炎症，我们假设它可能引起广泛的抗炎反应。为了检验这一假设，我们在脂多糖（</a:t>
            </a:r>
            <a:r>
              <a:rPr lang="en" altLang="zh-CN" b="0" i="0" dirty="0">
                <a:solidFill>
                  <a:srgbClr val="222222"/>
                </a:solidFill>
                <a:effectLst/>
                <a:latin typeface="Harding"/>
              </a:rPr>
              <a:t>LPS</a:t>
            </a:r>
            <a:r>
              <a:rPr lang="zh-CN" altLang="en" b="0" i="0" dirty="0">
                <a:solidFill>
                  <a:srgbClr val="222222"/>
                </a:solidFill>
                <a:effectLst/>
                <a:latin typeface="Harding"/>
              </a:rPr>
              <a:t>）</a:t>
            </a:r>
            <a:r>
              <a:rPr lang="zh-CN" altLang="en-US" b="0" i="0" dirty="0">
                <a:solidFill>
                  <a:srgbClr val="222222"/>
                </a:solidFill>
                <a:effectLst/>
                <a:latin typeface="Harding"/>
              </a:rPr>
              <a:t>诱导的急性肺损伤模型中测量了</a:t>
            </a:r>
            <a:r>
              <a:rPr lang="en" altLang="zh-CN" b="0" i="0" dirty="0">
                <a:solidFill>
                  <a:srgbClr val="222222"/>
                </a:solidFill>
                <a:effectLst/>
                <a:latin typeface="Harding"/>
              </a:rPr>
              <a:t>INS 018_055</a:t>
            </a:r>
            <a:r>
              <a:rPr lang="zh-CN" altLang="en-US" b="0" i="0" dirty="0">
                <a:solidFill>
                  <a:srgbClr val="222222"/>
                </a:solidFill>
                <a:effectLst/>
                <a:latin typeface="Harding"/>
              </a:rPr>
              <a:t>的抗炎活性，</a:t>
            </a:r>
            <a:endParaRPr lang="en-US" altLang="zh-CN" b="0" i="0" dirty="0">
              <a:solidFill>
                <a:srgbClr val="222222"/>
              </a:solidFill>
              <a:effectLst/>
              <a:latin typeface="Harding"/>
            </a:endParaRPr>
          </a:p>
          <a:p>
            <a:r>
              <a:rPr lang="zh-CN" altLang="en-US" b="0" i="0" dirty="0">
                <a:solidFill>
                  <a:srgbClr val="222222"/>
                </a:solidFill>
                <a:effectLst/>
                <a:latin typeface="Harding"/>
              </a:rPr>
              <a:t>测量了各种抗炎细胞因子</a:t>
            </a:r>
            <a:r>
              <a:rPr lang="zh-CN" altLang="en" b="0" i="0" dirty="0">
                <a:solidFill>
                  <a:srgbClr val="222222"/>
                </a:solidFill>
                <a:effectLst/>
                <a:latin typeface="Harding"/>
              </a:rPr>
              <a:t>水平</a:t>
            </a:r>
            <a:r>
              <a:rPr lang="zh-CN" altLang="en-US" b="0" i="0" dirty="0">
                <a:solidFill>
                  <a:srgbClr val="222222"/>
                </a:solidFill>
                <a:effectLst/>
                <a:latin typeface="Harding"/>
              </a:rPr>
              <a:t>，用药小鼠的因子水平显著高于对照，支持</a:t>
            </a:r>
            <a:r>
              <a:rPr lang="en" altLang="zh-CN" b="0" i="0" dirty="0">
                <a:solidFill>
                  <a:srgbClr val="222222"/>
                </a:solidFill>
                <a:effectLst/>
                <a:latin typeface="Harding"/>
              </a:rPr>
              <a:t>INS 018_055</a:t>
            </a:r>
            <a:r>
              <a:rPr lang="zh-CN" altLang="en-US" b="0" i="0" dirty="0">
                <a:solidFill>
                  <a:srgbClr val="222222"/>
                </a:solidFill>
                <a:effectLst/>
                <a:latin typeface="Harding"/>
              </a:rPr>
              <a:t>在这种情况下具有更有效的抗炎作用。</a:t>
            </a:r>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11</a:t>
            </a:fld>
            <a:endParaRPr kumimoji="1" lang="zh-CN" altLang="en-US"/>
          </a:p>
        </p:txBody>
      </p:sp>
    </p:spTree>
    <p:extLst>
      <p:ext uri="{BB962C8B-B14F-4D97-AF65-F5344CB8AC3E}">
        <p14:creationId xmlns:p14="http://schemas.microsoft.com/office/powerpoint/2010/main" val="4157072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Fig4</a:t>
            </a:r>
            <a:r>
              <a:rPr kumimoji="1" lang="zh-CN" altLang="en-US" dirty="0"/>
              <a:t>，给药方法除了口服，注射也</a:t>
            </a:r>
            <a:r>
              <a:rPr lang="zh-CN" altLang="en-US" b="0" i="0" dirty="0">
                <a:solidFill>
                  <a:srgbClr val="222222"/>
                </a:solidFill>
                <a:effectLst/>
                <a:latin typeface="Harding"/>
              </a:rPr>
              <a:t>配制了雾化</a:t>
            </a:r>
            <a:r>
              <a:rPr lang="en" altLang="zh-CN" b="0" i="0" dirty="0">
                <a:solidFill>
                  <a:srgbClr val="222222"/>
                </a:solidFill>
                <a:effectLst/>
                <a:latin typeface="Harding"/>
              </a:rPr>
              <a:t>INS 018_055</a:t>
            </a:r>
            <a:r>
              <a:rPr lang="zh-CN" altLang="en-US" b="0" i="0" dirty="0">
                <a:solidFill>
                  <a:srgbClr val="222222"/>
                </a:solidFill>
                <a:effectLst/>
                <a:latin typeface="Harding"/>
              </a:rPr>
              <a:t>干预</a:t>
            </a:r>
            <a:r>
              <a:rPr kumimoji="1" lang="zh-CN" altLang="en-US" b="0" i="0" dirty="0">
                <a:solidFill>
                  <a:schemeClr val="tx1"/>
                </a:solidFill>
                <a:effectLst/>
                <a:latin typeface="+mn-lt"/>
              </a:rPr>
              <a:t>，来</a:t>
            </a:r>
            <a:r>
              <a:rPr lang="zh-CN" altLang="en-US" b="0" i="0" dirty="0">
                <a:solidFill>
                  <a:srgbClr val="222222"/>
                </a:solidFill>
                <a:effectLst/>
                <a:latin typeface="Harding"/>
              </a:rPr>
              <a:t>减少全身暴露，，并在大鼠博来霉素诱导的肺纤维化模型，与吸入</a:t>
            </a:r>
            <a:r>
              <a:rPr lang="en-US" altLang="zh-CN" b="0" i="0" dirty="0" err="1">
                <a:solidFill>
                  <a:srgbClr val="222222"/>
                </a:solidFill>
                <a:effectLst/>
                <a:latin typeface="Harding"/>
              </a:rPr>
              <a:t>nacl</a:t>
            </a:r>
            <a:r>
              <a:rPr lang="zh-CN" altLang="en-US" b="0" i="0" dirty="0">
                <a:solidFill>
                  <a:srgbClr val="222222"/>
                </a:solidFill>
                <a:effectLst/>
                <a:latin typeface="Harding"/>
              </a:rPr>
              <a:t>为对照，测量</a:t>
            </a:r>
            <a:r>
              <a:rPr lang="en" altLang="zh-CN" b="0" i="0" dirty="0">
                <a:solidFill>
                  <a:srgbClr val="222222"/>
                </a:solidFill>
                <a:effectLst/>
                <a:latin typeface="Harding"/>
              </a:rPr>
              <a:t>FVC</a:t>
            </a:r>
            <a:r>
              <a:rPr lang="zh-CN" altLang="en" b="0" i="0" dirty="0">
                <a:solidFill>
                  <a:srgbClr val="222222"/>
                </a:solidFill>
                <a:effectLst/>
                <a:latin typeface="Harding"/>
              </a:rPr>
              <a:t>、</a:t>
            </a:r>
            <a:r>
              <a:rPr lang="zh-CN" altLang="en-US" b="0" i="0" dirty="0">
                <a:solidFill>
                  <a:srgbClr val="222222"/>
                </a:solidFill>
                <a:effectLst/>
                <a:latin typeface="Harding"/>
              </a:rPr>
              <a:t>气道阻力（</a:t>
            </a:r>
            <a:r>
              <a:rPr lang="en" altLang="zh-CN" b="0" i="0" dirty="0">
                <a:solidFill>
                  <a:srgbClr val="222222"/>
                </a:solidFill>
                <a:effectLst/>
                <a:latin typeface="Harding"/>
              </a:rPr>
              <a:t>RL</a:t>
            </a:r>
            <a:r>
              <a:rPr lang="zh-CN" altLang="en" b="0" i="0" dirty="0">
                <a:solidFill>
                  <a:srgbClr val="222222"/>
                </a:solidFill>
                <a:effectLst/>
                <a:latin typeface="Harding"/>
              </a:rPr>
              <a:t>）</a:t>
            </a:r>
            <a:r>
              <a:rPr lang="zh-CN" altLang="en-US" b="0" i="0" dirty="0">
                <a:solidFill>
                  <a:srgbClr val="222222"/>
                </a:solidFill>
                <a:effectLst/>
                <a:latin typeface="Harding"/>
              </a:rPr>
              <a:t>和肺顺应性（</a:t>
            </a:r>
            <a:r>
              <a:rPr lang="en" altLang="zh-CN" b="0" i="0" dirty="0">
                <a:solidFill>
                  <a:srgbClr val="222222"/>
                </a:solidFill>
                <a:effectLst/>
                <a:latin typeface="Harding"/>
              </a:rPr>
              <a:t>Cdyn</a:t>
            </a:r>
            <a:r>
              <a:rPr lang="zh-CN" altLang="en" b="0" i="0" dirty="0">
                <a:solidFill>
                  <a:srgbClr val="222222"/>
                </a:solidFill>
                <a:effectLst/>
                <a:latin typeface="Harding"/>
              </a:rPr>
              <a:t>）</a:t>
            </a:r>
            <a:r>
              <a:rPr lang="zh-CN" altLang="en-US" b="0" i="0" dirty="0">
                <a:solidFill>
                  <a:srgbClr val="222222"/>
                </a:solidFill>
                <a:effectLst/>
                <a:latin typeface="Harding"/>
              </a:rPr>
              <a:t>测量的第</a:t>
            </a:r>
            <a:r>
              <a:rPr lang="en-US" altLang="zh-CN" b="0" i="0" dirty="0">
                <a:solidFill>
                  <a:srgbClr val="222222"/>
                </a:solidFill>
                <a:effectLst/>
                <a:latin typeface="Harding"/>
              </a:rPr>
              <a:t>29</a:t>
            </a:r>
            <a:r>
              <a:rPr lang="zh-CN" altLang="en-US" b="0" i="0" dirty="0">
                <a:solidFill>
                  <a:srgbClr val="222222"/>
                </a:solidFill>
                <a:effectLst/>
                <a:latin typeface="Harding"/>
              </a:rPr>
              <a:t>天的肺功能（平均值</a:t>
            </a:r>
            <a:r>
              <a:rPr lang="en-US" altLang="zh-CN" b="0" i="0" dirty="0">
                <a:solidFill>
                  <a:srgbClr val="222222"/>
                </a:solidFill>
                <a:effectLst/>
                <a:latin typeface="Harding"/>
              </a:rPr>
              <a:t>± </a:t>
            </a:r>
            <a:r>
              <a:rPr lang="en" altLang="zh-CN" b="0" i="0" dirty="0" err="1">
                <a:solidFill>
                  <a:srgbClr val="222222"/>
                </a:solidFill>
                <a:effectLst/>
                <a:latin typeface="Harding"/>
              </a:rPr>
              <a:t>s.d.</a:t>
            </a:r>
            <a:r>
              <a:rPr lang="zh-CN" altLang="en" b="0" i="0" dirty="0">
                <a:solidFill>
                  <a:srgbClr val="222222"/>
                </a:solidFill>
                <a:effectLst/>
                <a:latin typeface="Harding"/>
              </a:rPr>
              <a:t>）</a:t>
            </a:r>
            <a:endParaRPr lang="en-US" altLang="zh-CN" b="0" i="0" dirty="0">
              <a:solidFill>
                <a:srgbClr val="222222"/>
              </a:solidFill>
              <a:effectLst/>
              <a:latin typeface="Harding"/>
            </a:endParaRPr>
          </a:p>
          <a:p>
            <a:r>
              <a:rPr lang="zh-CN" altLang="en-US" b="0" i="0" dirty="0">
                <a:solidFill>
                  <a:srgbClr val="222222"/>
                </a:solidFill>
                <a:effectLst/>
                <a:latin typeface="Harding"/>
              </a:rPr>
              <a:t>用药的小鼠肺功能接近正常，基本上抑制了肺纤维化和炎症</a:t>
            </a:r>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12</a:t>
            </a:fld>
            <a:endParaRPr kumimoji="1" lang="zh-CN" altLang="en-US"/>
          </a:p>
        </p:txBody>
      </p:sp>
    </p:spTree>
    <p:extLst>
      <p:ext uri="{BB962C8B-B14F-4D97-AF65-F5344CB8AC3E}">
        <p14:creationId xmlns:p14="http://schemas.microsoft.com/office/powerpoint/2010/main" val="502090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Fig5</a:t>
            </a:r>
          </a:p>
          <a:p>
            <a:r>
              <a:rPr lang="zh-CN" altLang="en-US" b="0" i="0" dirty="0">
                <a:solidFill>
                  <a:srgbClr val="222222"/>
                </a:solidFill>
                <a:effectLst/>
                <a:latin typeface="Harding"/>
              </a:rPr>
              <a:t>测试了</a:t>
            </a:r>
            <a:r>
              <a:rPr lang="en" altLang="zh-CN" b="0" i="0" dirty="0">
                <a:solidFill>
                  <a:srgbClr val="222222"/>
                </a:solidFill>
                <a:effectLst/>
                <a:latin typeface="Harding"/>
              </a:rPr>
              <a:t>INS018_055</a:t>
            </a:r>
            <a:r>
              <a:rPr lang="zh-CN" altLang="en-US" b="0" i="0" dirty="0">
                <a:solidFill>
                  <a:srgbClr val="222222"/>
                </a:solidFill>
                <a:effectLst/>
                <a:latin typeface="Harding"/>
              </a:rPr>
              <a:t>是否可以在鼠肾纤维化模型中提供治疗益处。</a:t>
            </a:r>
            <a:r>
              <a:rPr kumimoji="1" lang="zh-CN" altLang="en-US" b="0" i="0" dirty="0">
                <a:solidFill>
                  <a:srgbClr val="222222"/>
                </a:solidFill>
                <a:effectLst/>
                <a:latin typeface="Harding"/>
              </a:rPr>
              <a:t>，</a:t>
            </a:r>
            <a:r>
              <a:rPr lang="zh-CN" altLang="en-US" b="0" i="0" dirty="0">
                <a:solidFill>
                  <a:srgbClr val="222222"/>
                </a:solidFill>
                <a:effectLst/>
                <a:latin typeface="Harding"/>
              </a:rPr>
              <a:t>近端肾小管肾细胞系</a:t>
            </a:r>
            <a:r>
              <a:rPr lang="en" altLang="zh-CN" b="0" i="0" dirty="0">
                <a:solidFill>
                  <a:srgbClr val="222222"/>
                </a:solidFill>
                <a:effectLst/>
                <a:latin typeface="Harding"/>
              </a:rPr>
              <a:t>HK-2</a:t>
            </a:r>
            <a:r>
              <a:rPr kumimoji="1" lang="zh-CN" altLang="en-US" b="0" i="0" dirty="0">
                <a:solidFill>
                  <a:srgbClr val="222222"/>
                </a:solidFill>
                <a:effectLst/>
                <a:latin typeface="Harding"/>
              </a:rPr>
              <a:t>和</a:t>
            </a:r>
            <a:r>
              <a:rPr lang="zh-CN" altLang="en-US" b="0" i="0" dirty="0">
                <a:solidFill>
                  <a:srgbClr val="222222"/>
                </a:solidFill>
                <a:effectLst/>
                <a:latin typeface="Harding"/>
              </a:rPr>
              <a:t>单侧输尿管梗阻（</a:t>
            </a:r>
            <a:r>
              <a:rPr lang="en" altLang="zh-CN" b="0" i="0" dirty="0">
                <a:solidFill>
                  <a:srgbClr val="222222"/>
                </a:solidFill>
                <a:effectLst/>
                <a:latin typeface="Harding"/>
              </a:rPr>
              <a:t>UUO</a:t>
            </a:r>
            <a:r>
              <a:rPr lang="zh-CN" altLang="en" b="0" i="0" dirty="0">
                <a:solidFill>
                  <a:srgbClr val="222222"/>
                </a:solidFill>
                <a:effectLst/>
                <a:latin typeface="Harding"/>
              </a:rPr>
              <a:t>）</a:t>
            </a:r>
            <a:r>
              <a:rPr lang="zh-CN" altLang="en-US" b="0" i="0" dirty="0">
                <a:solidFill>
                  <a:srgbClr val="222222"/>
                </a:solidFill>
                <a:effectLst/>
                <a:latin typeface="Harding"/>
              </a:rPr>
              <a:t>模型，</a:t>
            </a:r>
            <a:endParaRPr lang="en-US" altLang="zh-CN" b="0" i="0" dirty="0">
              <a:solidFill>
                <a:srgbClr val="222222"/>
              </a:solidFill>
              <a:effectLst/>
              <a:latin typeface="Harding"/>
            </a:endParaRPr>
          </a:p>
          <a:p>
            <a:r>
              <a:rPr kumimoji="1" lang="zh-CN" altLang="en-US" b="0" i="0" dirty="0">
                <a:solidFill>
                  <a:srgbClr val="222222"/>
                </a:solidFill>
                <a:effectLst/>
                <a:latin typeface="Harding"/>
              </a:rPr>
              <a:t>在两个模型上 </a:t>
            </a:r>
            <a:r>
              <a:rPr kumimoji="1" lang="en-US" altLang="zh-CN" b="0" i="0" dirty="0" err="1">
                <a:solidFill>
                  <a:srgbClr val="222222"/>
                </a:solidFill>
                <a:effectLst/>
                <a:latin typeface="Harding"/>
              </a:rPr>
              <a:t>tnik</a:t>
            </a:r>
            <a:r>
              <a:rPr kumimoji="1" lang="zh-CN" altLang="en-US" b="0" i="0" dirty="0">
                <a:solidFill>
                  <a:srgbClr val="222222"/>
                </a:solidFill>
                <a:effectLst/>
                <a:latin typeface="Harding"/>
              </a:rPr>
              <a:t>抑制剂和一种已经报道的药物处理的</a:t>
            </a:r>
            <a:r>
              <a:rPr lang="zh-CN" altLang="en-US" b="0" i="0" dirty="0">
                <a:solidFill>
                  <a:srgbClr val="222222"/>
                </a:solidFill>
                <a:effectLst/>
                <a:latin typeface="Harding"/>
              </a:rPr>
              <a:t>小鼠都表现出减少的纤维化，</a:t>
            </a:r>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13</a:t>
            </a:fld>
            <a:endParaRPr kumimoji="1" lang="zh-CN" altLang="en-US"/>
          </a:p>
        </p:txBody>
      </p:sp>
    </p:spTree>
    <p:extLst>
      <p:ext uri="{BB962C8B-B14F-4D97-AF65-F5344CB8AC3E}">
        <p14:creationId xmlns:p14="http://schemas.microsoft.com/office/powerpoint/2010/main" val="2766403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Fig6</a:t>
            </a:r>
          </a:p>
          <a:p>
            <a:r>
              <a:rPr kumimoji="1" lang="zh-CN" altLang="en-US" dirty="0"/>
              <a:t>药物进入临床实验</a:t>
            </a:r>
            <a:endParaRPr kumimoji="1" lang="en-US" altLang="zh-CN" dirty="0"/>
          </a:p>
          <a:p>
            <a:r>
              <a:rPr lang="zh-CN" altLang="en-US" b="1" i="0" dirty="0">
                <a:solidFill>
                  <a:srgbClr val="222222"/>
                </a:solidFill>
                <a:effectLst/>
                <a:latin typeface="Harding"/>
              </a:rPr>
              <a:t>临床</a:t>
            </a:r>
            <a:r>
              <a:rPr lang="en" altLang="zh-CN" b="1" i="0" dirty="0">
                <a:solidFill>
                  <a:srgbClr val="222222"/>
                </a:solidFill>
                <a:effectLst/>
                <a:latin typeface="Harding"/>
              </a:rPr>
              <a:t>I</a:t>
            </a:r>
            <a:r>
              <a:rPr lang="zh-CN" altLang="en-US" b="1" i="0" dirty="0">
                <a:solidFill>
                  <a:srgbClr val="222222"/>
                </a:solidFill>
                <a:effectLst/>
                <a:latin typeface="Harding"/>
              </a:rPr>
              <a:t>期试验中的药代动力学分析</a:t>
            </a:r>
            <a:r>
              <a:rPr kumimoji="1" lang="zh-CN" altLang="en-US" b="1" i="0" dirty="0">
                <a:solidFill>
                  <a:srgbClr val="222222"/>
                </a:solidFill>
                <a:effectLst/>
                <a:latin typeface="Harding"/>
              </a:rPr>
              <a:t>，分别在新西兰和中国做的一期，</a:t>
            </a:r>
            <a:r>
              <a:rPr lang="zh-CN" altLang="en-US" b="0" i="0" dirty="0">
                <a:solidFill>
                  <a:srgbClr val="222222"/>
                </a:solidFill>
                <a:effectLst/>
                <a:latin typeface="Harding"/>
              </a:rPr>
              <a:t>所有治疗后出现的不良事件的严重程度均为轻度</a:t>
            </a:r>
            <a:endParaRPr lang="en-US" altLang="zh-CN" b="0" i="0" dirty="0">
              <a:solidFill>
                <a:srgbClr val="222222"/>
              </a:solidFill>
              <a:effectLst/>
              <a:latin typeface="Harding"/>
            </a:endParaRPr>
          </a:p>
          <a:p>
            <a:r>
              <a:rPr kumimoji="1" lang="zh-CN" altLang="en-US" b="0" i="0" dirty="0">
                <a:solidFill>
                  <a:srgbClr val="222222"/>
                </a:solidFill>
                <a:effectLst/>
                <a:latin typeface="Harding"/>
              </a:rPr>
              <a:t>两个队列都展现了良好的安全性，耐受性和药代动力学特征。</a:t>
            </a:r>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14</a:t>
            </a:fld>
            <a:endParaRPr kumimoji="1" lang="zh-CN" altLang="en-US"/>
          </a:p>
        </p:txBody>
      </p:sp>
    </p:spTree>
    <p:extLst>
      <p:ext uri="{BB962C8B-B14F-4D97-AF65-F5344CB8AC3E}">
        <p14:creationId xmlns:p14="http://schemas.microsoft.com/office/powerpoint/2010/main" val="3171184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Harding"/>
              </a:rPr>
              <a:t>使用全面的生成式</a:t>
            </a:r>
            <a:r>
              <a:rPr lang="en" altLang="zh-CN" b="0" i="0" dirty="0">
                <a:solidFill>
                  <a:srgbClr val="222222"/>
                </a:solidFill>
                <a:effectLst/>
                <a:latin typeface="Harding"/>
              </a:rPr>
              <a:t>AI</a:t>
            </a:r>
            <a:r>
              <a:rPr lang="zh-CN" altLang="en-US" b="0" i="0" dirty="0">
                <a:solidFill>
                  <a:srgbClr val="222222"/>
                </a:solidFill>
                <a:effectLst/>
                <a:latin typeface="Harding"/>
              </a:rPr>
              <a:t>驱动的药物设计技术，我们设计了</a:t>
            </a:r>
            <a:r>
              <a:rPr lang="en" altLang="zh-CN" b="0" i="0" dirty="0">
                <a:solidFill>
                  <a:srgbClr val="222222"/>
                </a:solidFill>
                <a:effectLst/>
                <a:latin typeface="Harding"/>
              </a:rPr>
              <a:t>TNIK</a:t>
            </a:r>
            <a:r>
              <a:rPr lang="zh-CN" altLang="en-US" b="0" i="0" dirty="0">
                <a:solidFill>
                  <a:srgbClr val="222222"/>
                </a:solidFill>
                <a:effectLst/>
                <a:latin typeface="Harding"/>
              </a:rPr>
              <a:t>的小分子抑制剂</a:t>
            </a:r>
            <a:r>
              <a:rPr lang="en" altLang="zh-CN" b="0" i="0" dirty="0">
                <a:solidFill>
                  <a:srgbClr val="222222"/>
                </a:solidFill>
                <a:effectLst/>
                <a:latin typeface="Harding"/>
              </a:rPr>
              <a:t>INS018_055</a:t>
            </a:r>
            <a:r>
              <a:rPr lang="zh-CN" altLang="en" b="0" i="0" dirty="0">
                <a:solidFill>
                  <a:srgbClr val="222222"/>
                </a:solidFill>
                <a:effectLst/>
                <a:latin typeface="Harding"/>
              </a:rPr>
              <a:t>。</a:t>
            </a:r>
            <a:r>
              <a:rPr lang="zh-CN" altLang="en-US" b="0" i="0" dirty="0">
                <a:solidFill>
                  <a:srgbClr val="222222"/>
                </a:solidFill>
                <a:effectLst/>
                <a:latin typeface="Harding"/>
              </a:rPr>
              <a:t>我们证明</a:t>
            </a:r>
            <a:r>
              <a:rPr lang="en" altLang="zh-CN" b="0" i="0" dirty="0">
                <a:solidFill>
                  <a:srgbClr val="222222"/>
                </a:solidFill>
                <a:effectLst/>
                <a:latin typeface="Harding"/>
              </a:rPr>
              <a:t>TNIK</a:t>
            </a:r>
            <a:r>
              <a:rPr lang="zh-CN" altLang="en-US" b="0" i="0" dirty="0">
                <a:solidFill>
                  <a:srgbClr val="222222"/>
                </a:solidFill>
                <a:effectLst/>
                <a:latin typeface="Harding"/>
              </a:rPr>
              <a:t>抑制有效地改善肺、肾和皮肤纤维化疾病模型中的体外和体内纤维化过程。</a:t>
            </a:r>
            <a:endParaRPr lang="en-US" altLang="zh-CN" b="0" i="0" dirty="0">
              <a:solidFill>
                <a:srgbClr val="222222"/>
              </a:solidFill>
              <a:effectLst/>
              <a:latin typeface="Harding"/>
            </a:endParaRPr>
          </a:p>
          <a:p>
            <a:r>
              <a:rPr lang="zh-CN" altLang="en-US" b="0" i="0" dirty="0">
                <a:solidFill>
                  <a:srgbClr val="222222"/>
                </a:solidFill>
                <a:effectLst/>
                <a:latin typeface="Harding"/>
              </a:rPr>
              <a:t>从靶点发现到临床前候选药物提名仅用了</a:t>
            </a:r>
            <a:r>
              <a:rPr lang="en-US" altLang="zh-CN" b="0" i="0" dirty="0">
                <a:solidFill>
                  <a:srgbClr val="222222"/>
                </a:solidFill>
                <a:effectLst/>
                <a:latin typeface="Harding"/>
              </a:rPr>
              <a:t>18</a:t>
            </a:r>
            <a:r>
              <a:rPr lang="zh-CN" altLang="en-US" b="0" i="0" dirty="0">
                <a:solidFill>
                  <a:srgbClr val="222222"/>
                </a:solidFill>
                <a:effectLst/>
                <a:latin typeface="Harding"/>
              </a:rPr>
              <a:t>个月，在两项临床</a:t>
            </a:r>
            <a:r>
              <a:rPr lang="en" altLang="zh-CN" b="0" i="0" dirty="0">
                <a:solidFill>
                  <a:srgbClr val="222222"/>
                </a:solidFill>
                <a:effectLst/>
                <a:latin typeface="Harding"/>
              </a:rPr>
              <a:t>I</a:t>
            </a:r>
            <a:r>
              <a:rPr lang="zh-CN" altLang="en-US" b="0" i="0" dirty="0">
                <a:solidFill>
                  <a:srgbClr val="222222"/>
                </a:solidFill>
                <a:effectLst/>
                <a:latin typeface="Harding"/>
              </a:rPr>
              <a:t>期试验（</a:t>
            </a:r>
            <a:r>
              <a:rPr lang="en" altLang="zh-CN" b="0" i="0" dirty="0">
                <a:solidFill>
                  <a:srgbClr val="222222"/>
                </a:solidFill>
                <a:effectLst/>
                <a:latin typeface="Harding"/>
              </a:rPr>
              <a:t>NCT 05154240</a:t>
            </a:r>
            <a:r>
              <a:rPr lang="zh-CN" altLang="en-US" b="0" i="0" dirty="0">
                <a:solidFill>
                  <a:srgbClr val="222222"/>
                </a:solidFill>
                <a:effectLst/>
                <a:latin typeface="Harding"/>
              </a:rPr>
              <a:t>和</a:t>
            </a:r>
            <a:r>
              <a:rPr lang="en" altLang="zh-CN" b="0" i="0" dirty="0">
                <a:solidFill>
                  <a:srgbClr val="222222"/>
                </a:solidFill>
                <a:effectLst/>
                <a:latin typeface="Harding"/>
              </a:rPr>
              <a:t>CTR 20221542</a:t>
            </a:r>
            <a:r>
              <a:rPr lang="zh-CN" altLang="en" b="0" i="0" dirty="0">
                <a:solidFill>
                  <a:srgbClr val="222222"/>
                </a:solidFill>
                <a:effectLst/>
                <a:latin typeface="Harding"/>
              </a:rPr>
              <a:t>）</a:t>
            </a:r>
            <a:r>
              <a:rPr lang="zh-CN" altLang="en-US" b="0" i="0" dirty="0">
                <a:solidFill>
                  <a:srgbClr val="222222"/>
                </a:solidFill>
                <a:effectLst/>
                <a:latin typeface="Harding"/>
              </a:rPr>
              <a:t>中对</a:t>
            </a:r>
            <a:r>
              <a:rPr lang="en" altLang="zh-CN" b="0" i="0" dirty="0">
                <a:solidFill>
                  <a:srgbClr val="222222"/>
                </a:solidFill>
                <a:effectLst/>
                <a:latin typeface="Harding"/>
              </a:rPr>
              <a:t>INS 018_055</a:t>
            </a:r>
            <a:r>
              <a:rPr lang="zh-CN" altLang="en-US" b="0" i="0" dirty="0">
                <a:solidFill>
                  <a:srgbClr val="222222"/>
                </a:solidFill>
                <a:effectLst/>
                <a:latin typeface="Harding"/>
              </a:rPr>
              <a:t>进行了评价。</a:t>
            </a:r>
            <a:endParaRPr lang="en-US" altLang="zh-CN" b="0" i="0" dirty="0">
              <a:solidFill>
                <a:srgbClr val="222222"/>
              </a:solidFill>
              <a:effectLst/>
              <a:latin typeface="Harding"/>
            </a:endParaRPr>
          </a:p>
          <a:p>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15</a:t>
            </a:fld>
            <a:endParaRPr kumimoji="1" lang="zh-CN" altLang="en-US"/>
          </a:p>
        </p:txBody>
      </p:sp>
    </p:spTree>
    <p:extLst>
      <p:ext uri="{BB962C8B-B14F-4D97-AF65-F5344CB8AC3E}">
        <p14:creationId xmlns:p14="http://schemas.microsoft.com/office/powerpoint/2010/main" val="375327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这款药是全球首款人工智能（</a:t>
            </a:r>
            <a:r>
              <a:rPr lang="en" altLang="zh-CN" b="0" i="0" dirty="0">
                <a:solidFill>
                  <a:srgbClr val="191B1F"/>
                </a:solidFill>
                <a:effectLst/>
                <a:latin typeface="-apple-system"/>
              </a:rPr>
              <a:t>AI</a:t>
            </a:r>
            <a:r>
              <a:rPr lang="zh-CN" altLang="en" b="0" i="0" dirty="0">
                <a:solidFill>
                  <a:srgbClr val="191B1F"/>
                </a:solidFill>
                <a:effectLst/>
                <a:latin typeface="-apple-system"/>
              </a:rPr>
              <a:t>）</a:t>
            </a:r>
            <a:r>
              <a:rPr lang="zh-CN" altLang="en-US" b="0" i="0" dirty="0">
                <a:solidFill>
                  <a:srgbClr val="191B1F"/>
                </a:solidFill>
                <a:effectLst/>
                <a:latin typeface="-apple-system"/>
              </a:rPr>
              <a:t>药物</a:t>
            </a:r>
            <a:r>
              <a:rPr lang="en" altLang="zh-CN" b="0" i="0" dirty="0">
                <a:solidFill>
                  <a:srgbClr val="191B1F"/>
                </a:solidFill>
                <a:effectLst/>
                <a:latin typeface="-apple-system"/>
              </a:rPr>
              <a:t>TNIK</a:t>
            </a:r>
            <a:r>
              <a:rPr lang="zh-CN" altLang="en-US" b="0" i="0" dirty="0">
                <a:solidFill>
                  <a:srgbClr val="191B1F"/>
                </a:solidFill>
                <a:effectLst/>
                <a:latin typeface="-apple-system"/>
              </a:rPr>
              <a:t>抑制剂，整个靶点的预测发现，药物的结构预测合成都依靠人工智能模型，从研发到提名候选药物只用了</a:t>
            </a:r>
            <a:r>
              <a:rPr lang="en-US" altLang="zh-CN" b="0" i="0" dirty="0">
                <a:solidFill>
                  <a:srgbClr val="191B1F"/>
                </a:solidFill>
                <a:effectLst/>
                <a:latin typeface="-apple-system"/>
              </a:rPr>
              <a:t>18</a:t>
            </a:r>
            <a:r>
              <a:rPr lang="zh-CN" altLang="en-US" b="0" i="0" dirty="0">
                <a:solidFill>
                  <a:srgbClr val="191B1F"/>
                </a:solidFill>
                <a:effectLst/>
                <a:latin typeface="-apple-system"/>
              </a:rPr>
              <a:t>个月，是</a:t>
            </a:r>
            <a:r>
              <a:rPr lang="en-US" altLang="zh-CN" b="0" i="0" dirty="0">
                <a:solidFill>
                  <a:srgbClr val="191B1F"/>
                </a:solidFill>
                <a:effectLst/>
                <a:latin typeface="-apple-system"/>
              </a:rPr>
              <a:t>ai</a:t>
            </a:r>
            <a:r>
              <a:rPr lang="zh-CN" altLang="en-US" b="0" i="0" dirty="0">
                <a:solidFill>
                  <a:srgbClr val="191B1F"/>
                </a:solidFill>
                <a:effectLst/>
                <a:latin typeface="-apple-system"/>
              </a:rPr>
              <a:t>辅助寻找药靶的优秀案例</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2</a:t>
            </a:fld>
            <a:endParaRPr kumimoji="1" lang="zh-CN" altLang="en-US"/>
          </a:p>
        </p:txBody>
      </p:sp>
    </p:spTree>
    <p:extLst>
      <p:ext uri="{BB962C8B-B14F-4D97-AF65-F5344CB8AC3E}">
        <p14:creationId xmlns:p14="http://schemas.microsoft.com/office/powerpoint/2010/main" val="80385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工作有英汐智能公司完成，该公司主要关注</a:t>
            </a:r>
            <a:r>
              <a:rPr lang="en" altLang="zh-CN" b="0" i="0" dirty="0">
                <a:solidFill>
                  <a:srgbClr val="191B1F"/>
                </a:solidFill>
                <a:effectLst/>
                <a:latin typeface="-apple-system"/>
              </a:rPr>
              <a:t>AI </a:t>
            </a:r>
            <a:r>
              <a:rPr lang="zh-CN" altLang="en-US" b="0" i="0" dirty="0">
                <a:solidFill>
                  <a:srgbClr val="191B1F"/>
                </a:solidFill>
                <a:effectLst/>
                <a:latin typeface="-apple-system"/>
              </a:rPr>
              <a:t>驱动的药物治疗管线的开发，包括内部管线以及外部合作提供药物研发服务，</a:t>
            </a:r>
            <a:endParaRPr lang="zh-CN" altLang="en-US" dirty="0"/>
          </a:p>
          <a:p>
            <a:r>
              <a:rPr kumimoji="1" lang="zh-CN" altLang="en-US" dirty="0"/>
              <a:t>包括三个平台，靶点预测平台，生成化学平台和临床实验预测平台，其中我更关注的是靶点预测平台</a:t>
            </a:r>
            <a:r>
              <a:rPr kumimoji="1" lang="en-US" altLang="zh-CN" dirty="0" err="1"/>
              <a:t>pandaomics</a:t>
            </a:r>
            <a:r>
              <a:rPr kumimoji="1" lang="zh-CN" altLang="en-US" dirty="0"/>
              <a:t>，</a:t>
            </a:r>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3</a:t>
            </a:fld>
            <a:endParaRPr kumimoji="1" lang="zh-CN" altLang="en-US"/>
          </a:p>
        </p:txBody>
      </p:sp>
    </p:spTree>
    <p:extLst>
      <p:ext uri="{BB962C8B-B14F-4D97-AF65-F5344CB8AC3E}">
        <p14:creationId xmlns:p14="http://schemas.microsoft.com/office/powerpoint/2010/main" val="397289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Georgia" panose="02040502050405020303" pitchFamily="18" charset="0"/>
              </a:rPr>
              <a:t>这个平台呢的话主要是将人工智能和生物信息学技术应用于多模态组学和生物医学文本数据（包括各种文章基金文本），</a:t>
            </a:r>
            <a:r>
              <a:rPr lang="zh-CN" altLang="en-US" b="0" i="0" dirty="0">
                <a:solidFill>
                  <a:srgbClr val="191B1F"/>
                </a:solidFill>
                <a:effectLst/>
                <a:latin typeface="-apple-system"/>
              </a:rPr>
              <a:t>通过组学数据结合文本数据进行靶点评估，</a:t>
            </a:r>
            <a:r>
              <a:rPr lang="zh-CN" altLang="en-US" b="0" i="0" dirty="0">
                <a:solidFill>
                  <a:srgbClr val="000000"/>
                </a:solidFill>
                <a:effectLst/>
                <a:latin typeface="Georgia" panose="02040502050405020303" pitchFamily="18" charset="0"/>
              </a:rPr>
              <a:t>来发现治疗靶点和生物标志物。</a:t>
            </a:r>
            <a:endParaRPr lang="en-US" altLang="zh-CN" b="0" i="0" dirty="0">
              <a:solidFill>
                <a:srgbClr val="000000"/>
              </a:solidFill>
              <a:effectLst/>
              <a:latin typeface="Georgia" panose="02040502050405020303" pitchFamily="18" charset="0"/>
            </a:endParaRPr>
          </a:p>
          <a:p>
            <a:r>
              <a:rPr lang="en" altLang="zh-CN" b="0" i="0" dirty="0" err="1">
                <a:solidFill>
                  <a:srgbClr val="222222"/>
                </a:solidFill>
                <a:effectLst/>
                <a:latin typeface="Harding"/>
              </a:rPr>
              <a:t>PandaOmics</a:t>
            </a:r>
            <a:r>
              <a:rPr lang="zh-CN" altLang="en-US" b="0" i="0" dirty="0">
                <a:solidFill>
                  <a:srgbClr val="222222"/>
                </a:solidFill>
                <a:effectLst/>
                <a:latin typeface="Harding"/>
              </a:rPr>
              <a:t>用于根据基于组学和文本的模型（评分）的组合对潜在候选靶标进行优先级排序</a:t>
            </a:r>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4</a:t>
            </a:fld>
            <a:endParaRPr kumimoji="1" lang="zh-CN" altLang="en-US"/>
          </a:p>
        </p:txBody>
      </p:sp>
    </p:spTree>
    <p:extLst>
      <p:ext uri="{BB962C8B-B14F-4D97-AF65-F5344CB8AC3E}">
        <p14:creationId xmlns:p14="http://schemas.microsoft.com/office/powerpoint/2010/main" val="200379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Figs1</a:t>
            </a:r>
          </a:p>
          <a:p>
            <a:r>
              <a:rPr kumimoji="1" lang="zh-CN" altLang="en-US" dirty="0"/>
              <a:t>我这里展示一下要分享的文章展示的图，</a:t>
            </a:r>
            <a:endParaRPr kumimoji="1" lang="en-US" altLang="zh-CN" dirty="0"/>
          </a:p>
          <a:p>
            <a:r>
              <a:rPr kumimoji="1" lang="zh-CN" altLang="en-US" dirty="0"/>
              <a:t>网络邻居</a:t>
            </a:r>
            <a:r>
              <a:rPr kumimoji="1" lang="en-US" altLang="zh-CN" dirty="0"/>
              <a:t>, </a:t>
            </a:r>
            <a:r>
              <a:rPr kumimoji="1" lang="zh-CN" altLang="en-US" dirty="0"/>
              <a:t>突变子</a:t>
            </a:r>
            <a:r>
              <a:rPr kumimoji="1" lang="en-US" altLang="zh-CN" dirty="0"/>
              <a:t>, </a:t>
            </a:r>
            <a:r>
              <a:rPr kumimoji="1" lang="zh-CN" altLang="en-US" dirty="0"/>
              <a:t>因果推论</a:t>
            </a:r>
            <a:r>
              <a:rPr kumimoji="1" lang="en-US" altLang="zh-CN" dirty="0"/>
              <a:t>, </a:t>
            </a:r>
            <a:r>
              <a:rPr kumimoji="1" lang="zh-CN" altLang="en-US" dirty="0"/>
              <a:t>途径</a:t>
            </a:r>
            <a:r>
              <a:rPr kumimoji="1" lang="en-US" altLang="zh-CN" dirty="0"/>
              <a:t>, </a:t>
            </a:r>
          </a:p>
          <a:p>
            <a:r>
              <a:rPr kumimoji="1" lang="en" altLang="zh-CN" dirty="0"/>
              <a:t>interactome</a:t>
            </a:r>
            <a:r>
              <a:rPr kumimoji="1" lang="zh-CN" altLang="en-US" dirty="0"/>
              <a:t>社区</a:t>
            </a:r>
            <a:r>
              <a:rPr kumimoji="1" lang="en-US" altLang="zh-CN" dirty="0"/>
              <a:t>,</a:t>
            </a:r>
            <a:r>
              <a:rPr kumimoji="1" lang="zh-CN" altLang="en-US" dirty="0"/>
              <a:t>表达式</a:t>
            </a:r>
            <a:r>
              <a:rPr kumimoji="1" lang="en-US" altLang="zh-CN" dirty="0"/>
              <a:t>, </a:t>
            </a:r>
            <a:r>
              <a:rPr kumimoji="1" lang="zh-CN" altLang="en-US" dirty="0"/>
              <a:t>异构图步 矩阵分解得分。</a:t>
            </a:r>
            <a:endParaRPr kumimoji="1" lang="en-US" altLang="zh-CN" dirty="0"/>
          </a:p>
          <a:p>
            <a:endParaRPr kumimoji="1" lang="en-US" altLang="zh-CN" dirty="0"/>
          </a:p>
          <a:p>
            <a:r>
              <a:rPr kumimoji="1" lang="en-US" altLang="zh-CN" dirty="0" err="1"/>
              <a:t>pandaomics</a:t>
            </a:r>
            <a:r>
              <a:rPr kumimoji="1" lang="zh-CN" altLang="en-US" dirty="0"/>
              <a:t>整合多组学数据，包括，，都有用到，并且还结合了时间的语言模型，通过学习各种文章，基金文字来预测新的药物，也就是在一个药物或靶点被发现之前的所有文本来预测这个靶点的出现，</a:t>
            </a:r>
            <a:endParaRPr kumimoji="1" lang="en-US" altLang="zh-CN" dirty="0"/>
          </a:p>
          <a:p>
            <a:endParaRPr kumimoji="1" lang="en-US" altLang="zh-CN" dirty="0"/>
          </a:p>
          <a:p>
            <a:r>
              <a:rPr lang="zh-CN" altLang="en-US" b="0" i="0" dirty="0">
                <a:solidFill>
                  <a:srgbClr val="222222"/>
                </a:solidFill>
                <a:effectLst/>
                <a:latin typeface="Harding"/>
              </a:rPr>
              <a:t>根据基于组学和文本的模型（评分）的组合</a:t>
            </a:r>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5</a:t>
            </a:fld>
            <a:endParaRPr kumimoji="1" lang="zh-CN" altLang="en-US"/>
          </a:p>
        </p:txBody>
      </p:sp>
    </p:spTree>
    <p:extLst>
      <p:ext uri="{BB962C8B-B14F-4D97-AF65-F5344CB8AC3E}">
        <p14:creationId xmlns:p14="http://schemas.microsoft.com/office/powerpoint/2010/main" val="2172735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展示一下英汐智能目前的产品，这篇文献介绍的针对纤维化的药物外，也有针对实体瘤的药物</a:t>
            </a:r>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6</a:t>
            </a:fld>
            <a:endParaRPr kumimoji="1" lang="zh-CN" altLang="en-US"/>
          </a:p>
        </p:txBody>
      </p:sp>
    </p:spTree>
    <p:extLst>
      <p:ext uri="{BB962C8B-B14F-4D97-AF65-F5344CB8AC3E}">
        <p14:creationId xmlns:p14="http://schemas.microsoft.com/office/powerpoint/2010/main" val="140891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下面我们看一下这篇文章，文章关注疾病是特发性肺纤维化，病因未明，</a:t>
            </a:r>
            <a:r>
              <a:rPr lang="en-US" altLang="zh-CN" b="0" i="0" dirty="0">
                <a:solidFill>
                  <a:srgbClr val="191B1F"/>
                </a:solidFill>
                <a:effectLst/>
                <a:latin typeface="-apple-system"/>
              </a:rPr>
              <a:t>5</a:t>
            </a:r>
            <a:r>
              <a:rPr lang="zh-CN" altLang="en-US" b="0" i="0" dirty="0">
                <a:solidFill>
                  <a:srgbClr val="191B1F"/>
                </a:solidFill>
                <a:effectLst/>
                <a:latin typeface="-apple-system"/>
              </a:rPr>
              <a:t>年生存期只有</a:t>
            </a:r>
            <a:r>
              <a:rPr lang="en-US" altLang="zh-CN" b="0" i="0" dirty="0">
                <a:solidFill>
                  <a:srgbClr val="191B1F"/>
                </a:solidFill>
                <a:effectLst/>
                <a:latin typeface="-apple-system"/>
              </a:rPr>
              <a:t>30%</a:t>
            </a:r>
            <a:r>
              <a:rPr lang="zh-CN" altLang="en-US" b="0" i="0" dirty="0">
                <a:solidFill>
                  <a:srgbClr val="191B1F"/>
                </a:solidFill>
                <a:effectLst/>
                <a:latin typeface="-apple-system"/>
              </a:rPr>
              <a:t>左右，如果是急性的话生存期平均</a:t>
            </a:r>
            <a:r>
              <a:rPr lang="en-US" altLang="zh-CN" b="0" i="0" dirty="0">
                <a:solidFill>
                  <a:srgbClr val="191B1F"/>
                </a:solidFill>
                <a:effectLst/>
                <a:latin typeface="-apple-system"/>
              </a:rPr>
              <a:t>6</a:t>
            </a:r>
            <a:r>
              <a:rPr lang="zh-CN" altLang="en-US" b="0" i="0" dirty="0">
                <a:solidFill>
                  <a:srgbClr val="191B1F"/>
                </a:solidFill>
                <a:effectLst/>
                <a:latin typeface="-apple-system"/>
              </a:rPr>
              <a:t>个月，且伴有肺癌、肺动脉高压等致死率极高的并发症，</a:t>
            </a:r>
            <a:r>
              <a:rPr lang="zh-CN" altLang="en-US" b="0" i="0" dirty="0">
                <a:solidFill>
                  <a:srgbClr val="222222"/>
                </a:solidFill>
                <a:effectLst/>
                <a:latin typeface="Harding"/>
              </a:rPr>
              <a:t>大多数死于呼吸衰竭或肺功能进行性下降</a:t>
            </a:r>
            <a:r>
              <a:rPr lang="zh-CN" altLang="en-US" b="0" i="0" dirty="0">
                <a:solidFill>
                  <a:srgbClr val="191B1F"/>
                </a:solidFill>
                <a:effectLst/>
                <a:latin typeface="-apple-system"/>
              </a:rPr>
              <a:t>。</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0" i="0" dirty="0">
                <a:solidFill>
                  <a:srgbClr val="404040"/>
                </a:solidFill>
                <a:effectLst/>
                <a:latin typeface="Tahoma, sans-serif"/>
              </a:rPr>
              <a:t>TGF-</a:t>
            </a:r>
            <a:r>
              <a:rPr lang="el-GR" altLang="zh-CN" b="0" i="0" dirty="0">
                <a:solidFill>
                  <a:srgbClr val="404040"/>
                </a:solidFill>
                <a:effectLst/>
                <a:latin typeface="Tahoma, sans-serif"/>
              </a:rPr>
              <a:t>β</a:t>
            </a:r>
            <a:r>
              <a:rPr lang="en-US" altLang="zh-CN" b="0" i="0" dirty="0">
                <a:solidFill>
                  <a:srgbClr val="404040"/>
                </a:solidFill>
                <a:effectLst/>
                <a:latin typeface="Tahoma, sans-serif"/>
              </a:rPr>
              <a:t>(</a:t>
            </a:r>
            <a:r>
              <a:rPr lang="zh-CN" altLang="en-US" b="0" i="0" dirty="0">
                <a:solidFill>
                  <a:srgbClr val="404040"/>
                </a:solidFill>
                <a:effectLst/>
                <a:latin typeface="Tahoma, sans-serif"/>
              </a:rPr>
              <a:t>细胞因子</a:t>
            </a:r>
            <a:r>
              <a:rPr lang="en-US" altLang="zh-CN" b="0" i="0" dirty="0">
                <a:solidFill>
                  <a:srgbClr val="404040"/>
                </a:solidFill>
                <a:effectLst/>
                <a:latin typeface="Tahoma, sans-serif"/>
              </a:rPr>
              <a:t>)</a:t>
            </a:r>
            <a:r>
              <a:rPr lang="zh-CN" altLang="en-US" b="0" i="0" dirty="0">
                <a:solidFill>
                  <a:srgbClr val="404040"/>
                </a:solidFill>
                <a:effectLst/>
                <a:latin typeface="Helvetica Neue" panose="02000503000000020004" pitchFamily="2" charset="0"/>
              </a:rPr>
              <a:t>已被证实是关键的致纤维化细胞因子，（</a:t>
            </a:r>
            <a:r>
              <a:rPr lang="en-US" altLang="zh-CN" b="0" i="0" dirty="0">
                <a:solidFill>
                  <a:srgbClr val="404040"/>
                </a:solidFill>
                <a:effectLst/>
                <a:latin typeface="Helvetica Neue" panose="02000503000000020004" pitchFamily="2" charset="0"/>
              </a:rPr>
              <a:t>a-</a:t>
            </a:r>
            <a:r>
              <a:rPr lang="zh-CN" altLang="en-US" b="0" i="0" dirty="0">
                <a:solidFill>
                  <a:srgbClr val="404040"/>
                </a:solidFill>
                <a:effectLst/>
                <a:latin typeface="Helvetica Neue" panose="02000503000000020004" pitchFamily="2" charset="0"/>
              </a:rPr>
              <a:t>激动蛋白）</a:t>
            </a:r>
            <a:r>
              <a:rPr lang="en" altLang="zh-CN" b="0" i="0" dirty="0" err="1">
                <a:solidFill>
                  <a:srgbClr val="404040"/>
                </a:solidFill>
                <a:effectLst/>
                <a:latin typeface="Tahoma, sans-serif"/>
              </a:rPr>
              <a:t>Smad</a:t>
            </a:r>
            <a:r>
              <a:rPr lang="en" altLang="zh-CN" b="0" i="0" dirty="0">
                <a:solidFill>
                  <a:srgbClr val="404040"/>
                </a:solidFill>
                <a:effectLst/>
                <a:latin typeface="Helvetica Neue" panose="02000503000000020004" pitchFamily="2" charset="0"/>
              </a:rPr>
              <a:t> </a:t>
            </a:r>
            <a:r>
              <a:rPr lang="zh-CN" altLang="en-US" b="0" i="0" dirty="0">
                <a:solidFill>
                  <a:srgbClr val="404040"/>
                </a:solidFill>
                <a:effectLst/>
                <a:latin typeface="Helvetica Neue" panose="02000503000000020004" pitchFamily="2" charset="0"/>
              </a:rPr>
              <a:t>是</a:t>
            </a:r>
            <a:r>
              <a:rPr lang="zh-CN" altLang="en-US" b="0" i="0" dirty="0">
                <a:solidFill>
                  <a:srgbClr val="404040"/>
                </a:solidFill>
                <a:effectLst/>
                <a:latin typeface="Tahoma, sans-serif"/>
              </a:rPr>
              <a:t> </a:t>
            </a:r>
            <a:r>
              <a:rPr lang="en" altLang="zh-CN" b="0" i="0" dirty="0">
                <a:solidFill>
                  <a:srgbClr val="404040"/>
                </a:solidFill>
                <a:effectLst/>
                <a:latin typeface="Tahoma, sans-serif"/>
              </a:rPr>
              <a:t>TGF-</a:t>
            </a:r>
            <a:r>
              <a:rPr lang="el-GR" altLang="zh-CN" b="0" i="0" dirty="0">
                <a:solidFill>
                  <a:srgbClr val="404040"/>
                </a:solidFill>
                <a:effectLst/>
                <a:latin typeface="Tahoma, sans-serif"/>
              </a:rPr>
              <a:t>β</a:t>
            </a:r>
            <a:r>
              <a:rPr lang="zh-CN" altLang="en-US" b="0" i="0" dirty="0">
                <a:solidFill>
                  <a:srgbClr val="404040"/>
                </a:solidFill>
                <a:effectLst/>
                <a:latin typeface="Helvetica Neue" panose="02000503000000020004" pitchFamily="2" charset="0"/>
              </a:rPr>
              <a:t>的直接底物，后面也有</a:t>
            </a:r>
            <a:r>
              <a:rPr lang="en-US" altLang="zh-CN" b="0" i="0" dirty="0" err="1">
                <a:solidFill>
                  <a:srgbClr val="404040"/>
                </a:solidFill>
                <a:effectLst/>
                <a:latin typeface="Helvetica Neue" panose="02000503000000020004" pitchFamily="2" charset="0"/>
              </a:rPr>
              <a:t>smad</a:t>
            </a:r>
            <a:r>
              <a:rPr lang="zh-CN" altLang="en-US" b="0" i="0" dirty="0">
                <a:solidFill>
                  <a:srgbClr val="404040"/>
                </a:solidFill>
                <a:effectLst/>
                <a:latin typeface="Helvetica Neue" panose="02000503000000020004" pitchFamily="2" charset="0"/>
              </a:rPr>
              <a:t>来来评价对</a:t>
            </a:r>
            <a:r>
              <a:rPr lang="en-US" altLang="zh-CN" b="0" i="0" dirty="0" err="1">
                <a:solidFill>
                  <a:srgbClr val="404040"/>
                </a:solidFill>
                <a:effectLst/>
                <a:latin typeface="Helvetica Neue" panose="02000503000000020004" pitchFamily="2" charset="0"/>
              </a:rPr>
              <a:t>tgfb</a:t>
            </a:r>
            <a:r>
              <a:rPr lang="zh-CN" altLang="en-US" b="0" i="0" dirty="0">
                <a:solidFill>
                  <a:srgbClr val="404040"/>
                </a:solidFill>
                <a:effectLst/>
                <a:latin typeface="Helvetica Neue" panose="02000503000000020004" pitchFamily="2" charset="0"/>
              </a:rPr>
              <a:t>的抑制</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目前用于治疗 </a:t>
            </a:r>
            <a:r>
              <a:rPr lang="en" altLang="zh-CN" b="0" i="0" dirty="0">
                <a:solidFill>
                  <a:srgbClr val="191B1F"/>
                </a:solidFill>
                <a:effectLst/>
                <a:latin typeface="-apple-system"/>
              </a:rPr>
              <a:t>IPF </a:t>
            </a:r>
            <a:r>
              <a:rPr lang="zh-CN" altLang="en-US" b="0" i="0" dirty="0">
                <a:solidFill>
                  <a:srgbClr val="191B1F"/>
                </a:solidFill>
                <a:effectLst/>
                <a:latin typeface="-apple-system"/>
              </a:rPr>
              <a:t>的药物仅对 </a:t>
            </a:r>
            <a:r>
              <a:rPr lang="en-US" altLang="zh-CN" b="0" i="0" dirty="0">
                <a:solidFill>
                  <a:srgbClr val="191B1F"/>
                </a:solidFill>
                <a:effectLst/>
                <a:latin typeface="-apple-system"/>
              </a:rPr>
              <a:t>10%</a:t>
            </a:r>
            <a:r>
              <a:rPr lang="zh-CN" altLang="en-US" b="0" i="0" dirty="0">
                <a:solidFill>
                  <a:srgbClr val="191B1F"/>
                </a:solidFill>
                <a:effectLst/>
                <a:latin typeface="-apple-system"/>
              </a:rPr>
              <a:t>～</a:t>
            </a:r>
            <a:r>
              <a:rPr lang="en-US" altLang="zh-CN" b="0" i="0" dirty="0">
                <a:solidFill>
                  <a:srgbClr val="191B1F"/>
                </a:solidFill>
                <a:effectLst/>
                <a:latin typeface="-apple-system"/>
              </a:rPr>
              <a:t>30% </a:t>
            </a:r>
            <a:r>
              <a:rPr lang="zh-CN" altLang="en-US" b="0" i="0" dirty="0">
                <a:solidFill>
                  <a:srgbClr val="191B1F"/>
                </a:solidFill>
                <a:effectLst/>
                <a:latin typeface="-apple-system"/>
              </a:rPr>
              <a:t>的病人有疗效。</a:t>
            </a:r>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7</a:t>
            </a:fld>
            <a:endParaRPr kumimoji="1" lang="zh-CN" altLang="en-US"/>
          </a:p>
        </p:txBody>
      </p:sp>
    </p:spTree>
    <p:extLst>
      <p:ext uri="{BB962C8B-B14F-4D97-AF65-F5344CB8AC3E}">
        <p14:creationId xmlns:p14="http://schemas.microsoft.com/office/powerpoint/2010/main" val="302366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fig1</a:t>
            </a:r>
          </a:p>
          <a:p>
            <a:endParaRPr kumimoji="1" lang="en-US" altLang="zh-CN" dirty="0"/>
          </a:p>
          <a:p>
            <a:endParaRPr kumimoji="1" lang="en-US" altLang="zh-CN" dirty="0"/>
          </a:p>
          <a:p>
            <a:r>
              <a:rPr kumimoji="1" lang="zh-CN" altLang="en-US" dirty="0"/>
              <a:t>斯坦福</a:t>
            </a:r>
            <a:r>
              <a:rPr kumimoji="1" lang="en-US" altLang="zh-CN" dirty="0" err="1"/>
              <a:t>pibmed</a:t>
            </a:r>
            <a:r>
              <a:rPr kumimoji="1" lang="zh-CN" altLang="en-US" dirty="0"/>
              <a:t>大模型</a:t>
            </a:r>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8</a:t>
            </a:fld>
            <a:endParaRPr kumimoji="1" lang="zh-CN" altLang="en-US"/>
          </a:p>
        </p:txBody>
      </p:sp>
    </p:spTree>
    <p:extLst>
      <p:ext uri="{BB962C8B-B14F-4D97-AF65-F5344CB8AC3E}">
        <p14:creationId xmlns:p14="http://schemas.microsoft.com/office/powerpoint/2010/main" val="3313380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Figs2</a:t>
            </a:r>
          </a:p>
          <a:p>
            <a:r>
              <a:rPr lang="zh-CN" altLang="en-US" b="0" i="0" dirty="0">
                <a:solidFill>
                  <a:srgbClr val="222222"/>
                </a:solidFill>
                <a:effectLst/>
                <a:latin typeface="Harding"/>
              </a:rPr>
              <a:t>对</a:t>
            </a:r>
            <a:r>
              <a:rPr lang="en" altLang="zh-CN" b="0" i="0" dirty="0" err="1">
                <a:solidFill>
                  <a:srgbClr val="222222"/>
                </a:solidFill>
                <a:effectLst/>
                <a:latin typeface="Harding"/>
              </a:rPr>
              <a:t>PandaOmics</a:t>
            </a:r>
            <a:r>
              <a:rPr lang="zh-CN" altLang="en-US" b="0" i="0" dirty="0">
                <a:solidFill>
                  <a:srgbClr val="222222"/>
                </a:solidFill>
                <a:effectLst/>
                <a:latin typeface="Harding"/>
              </a:rPr>
              <a:t>分数进行了透明度分析。</a:t>
            </a:r>
            <a:endParaRPr lang="en-US" altLang="zh-CN" b="0" i="0" dirty="0">
              <a:solidFill>
                <a:srgbClr val="222222"/>
              </a:solidFill>
              <a:effectLst/>
              <a:latin typeface="Harding"/>
            </a:endParaRPr>
          </a:p>
          <a:p>
            <a:r>
              <a:rPr lang="zh-CN" altLang="en-US" b="0" i="0" dirty="0">
                <a:solidFill>
                  <a:srgbClr val="222222"/>
                </a:solidFill>
                <a:effectLst/>
                <a:latin typeface="Harding"/>
              </a:rPr>
              <a:t>包括</a:t>
            </a:r>
            <a:r>
              <a:rPr lang="en-US" altLang="zh-CN" b="0" i="0" dirty="0">
                <a:solidFill>
                  <a:srgbClr val="222222"/>
                </a:solidFill>
                <a:effectLst/>
                <a:latin typeface="Harding"/>
              </a:rPr>
              <a:t>1</a:t>
            </a:r>
            <a:r>
              <a:rPr lang="zh-CN" altLang="en-US" b="0" i="0" dirty="0">
                <a:solidFill>
                  <a:srgbClr val="222222"/>
                </a:solidFill>
                <a:effectLst/>
                <a:latin typeface="Harding"/>
              </a:rPr>
              <a:t>，相互作用组群落透明度揭示</a:t>
            </a:r>
            <a:r>
              <a:rPr lang="en" altLang="zh-CN" b="0" i="0" dirty="0">
                <a:solidFill>
                  <a:srgbClr val="222222"/>
                </a:solidFill>
                <a:effectLst/>
                <a:latin typeface="Harding"/>
              </a:rPr>
              <a:t>TNIK</a:t>
            </a:r>
            <a:r>
              <a:rPr lang="zh-CN" altLang="en-US" b="0" i="0" dirty="0">
                <a:solidFill>
                  <a:srgbClr val="222222"/>
                </a:solidFill>
                <a:effectLst/>
                <a:latin typeface="Harding"/>
              </a:rPr>
              <a:t>抑制与已知对纤维化进展重要的多种生物学过程相关，</a:t>
            </a:r>
            <a:endParaRPr lang="en-US" altLang="zh-CN" b="0" i="0" dirty="0">
              <a:solidFill>
                <a:srgbClr val="222222"/>
              </a:solidFill>
              <a:effectLst/>
              <a:latin typeface="Harding"/>
            </a:endParaRPr>
          </a:p>
          <a:p>
            <a:r>
              <a:rPr lang="en-US" altLang="zh-CN" b="0" i="0" dirty="0">
                <a:solidFill>
                  <a:srgbClr val="222222"/>
                </a:solidFill>
                <a:effectLst/>
                <a:latin typeface="Harding"/>
              </a:rPr>
              <a:t>2</a:t>
            </a:r>
            <a:r>
              <a:rPr lang="zh-CN" altLang="en-US" b="0" i="0" dirty="0">
                <a:solidFill>
                  <a:srgbClr val="222222"/>
                </a:solidFill>
                <a:effectLst/>
                <a:latin typeface="Harding"/>
              </a:rPr>
              <a:t>，因果推理透明度揭示</a:t>
            </a:r>
            <a:r>
              <a:rPr lang="en" altLang="zh-CN" b="0" i="0" dirty="0">
                <a:solidFill>
                  <a:srgbClr val="222222"/>
                </a:solidFill>
                <a:effectLst/>
                <a:latin typeface="Harding"/>
              </a:rPr>
              <a:t>TNIK</a:t>
            </a:r>
            <a:r>
              <a:rPr lang="zh-CN" altLang="en-US" b="0" i="0" dirty="0">
                <a:solidFill>
                  <a:srgbClr val="222222"/>
                </a:solidFill>
                <a:effectLst/>
                <a:latin typeface="Harding"/>
              </a:rPr>
              <a:t>与</a:t>
            </a:r>
            <a:r>
              <a:rPr lang="en" altLang="zh-CN" b="0" i="0" dirty="0">
                <a:solidFill>
                  <a:srgbClr val="222222"/>
                </a:solidFill>
                <a:effectLst/>
                <a:latin typeface="Harding"/>
              </a:rPr>
              <a:t>IPF</a:t>
            </a:r>
            <a:r>
              <a:rPr lang="zh-CN" altLang="en-US" b="0" i="0" dirty="0">
                <a:solidFill>
                  <a:srgbClr val="222222"/>
                </a:solidFill>
                <a:effectLst/>
                <a:latin typeface="Harding"/>
              </a:rPr>
              <a:t>相关基因紧密相关，包括</a:t>
            </a:r>
            <a:r>
              <a:rPr lang="en" altLang="zh-CN" b="0" i="0" dirty="0">
                <a:solidFill>
                  <a:srgbClr val="222222"/>
                </a:solidFill>
                <a:effectLst/>
                <a:latin typeface="Harding"/>
              </a:rPr>
              <a:t>TGFB1</a:t>
            </a:r>
            <a:r>
              <a:rPr lang="zh-CN" altLang="en" b="0" i="0" dirty="0">
                <a:solidFill>
                  <a:srgbClr val="222222"/>
                </a:solidFill>
                <a:effectLst/>
                <a:latin typeface="Harding"/>
              </a:rPr>
              <a:t>、</a:t>
            </a:r>
            <a:r>
              <a:rPr lang="en" altLang="zh-CN" b="0" i="0" dirty="0">
                <a:solidFill>
                  <a:srgbClr val="222222"/>
                </a:solidFill>
                <a:effectLst/>
                <a:latin typeface="Harding"/>
              </a:rPr>
              <a:t>FGR</a:t>
            </a:r>
            <a:r>
              <a:rPr lang="zh-CN" altLang="en" b="0" i="0" dirty="0">
                <a:solidFill>
                  <a:srgbClr val="222222"/>
                </a:solidFill>
                <a:effectLst/>
                <a:latin typeface="Harding"/>
              </a:rPr>
              <a:t>、</a:t>
            </a:r>
            <a:r>
              <a:rPr lang="en" altLang="zh-CN" b="0" i="0" dirty="0">
                <a:solidFill>
                  <a:srgbClr val="222222"/>
                </a:solidFill>
                <a:effectLst/>
                <a:latin typeface="Harding"/>
              </a:rPr>
              <a:t>FLT1</a:t>
            </a:r>
            <a:r>
              <a:rPr lang="zh-CN" altLang="en" b="0" i="0" dirty="0">
                <a:solidFill>
                  <a:srgbClr val="222222"/>
                </a:solidFill>
                <a:effectLst/>
                <a:latin typeface="Harding"/>
              </a:rPr>
              <a:t>、</a:t>
            </a:r>
            <a:r>
              <a:rPr lang="en" altLang="zh-CN" b="0" i="0" dirty="0">
                <a:solidFill>
                  <a:srgbClr val="222222"/>
                </a:solidFill>
                <a:effectLst/>
                <a:latin typeface="Harding"/>
              </a:rPr>
              <a:t>KDR</a:t>
            </a:r>
            <a:r>
              <a:rPr lang="zh-CN" altLang="en-US" b="0" i="0" dirty="0">
                <a:solidFill>
                  <a:srgbClr val="222222"/>
                </a:solidFill>
                <a:effectLst/>
                <a:latin typeface="Harding"/>
              </a:rPr>
              <a:t>等</a:t>
            </a:r>
            <a:r>
              <a:rPr lang="zh-CN" altLang="en" b="0" i="0" dirty="0">
                <a:solidFill>
                  <a:srgbClr val="222222"/>
                </a:solidFill>
                <a:effectLst/>
                <a:latin typeface="Harding"/>
              </a:rPr>
              <a:t>。</a:t>
            </a:r>
            <a:endParaRPr lang="en-US" altLang="zh-CN" b="0" i="0" dirty="0">
              <a:solidFill>
                <a:srgbClr val="222222"/>
              </a:solidFill>
              <a:effectLst/>
              <a:latin typeface="Harding"/>
            </a:endParaRPr>
          </a:p>
          <a:p>
            <a:r>
              <a:rPr lang="en-US" altLang="zh-CN" b="0" i="0" dirty="0">
                <a:solidFill>
                  <a:srgbClr val="222222"/>
                </a:solidFill>
                <a:effectLst/>
                <a:latin typeface="Harding"/>
              </a:rPr>
              <a:t>3</a:t>
            </a:r>
            <a:r>
              <a:rPr lang="zh-CN" altLang="en-US" b="0" i="0" dirty="0">
                <a:solidFill>
                  <a:srgbClr val="222222"/>
                </a:solidFill>
                <a:effectLst/>
                <a:latin typeface="Harding"/>
              </a:rPr>
              <a:t>，使用人工智能驱动的从头途径重建工具，我们发现</a:t>
            </a:r>
            <a:r>
              <a:rPr lang="en" altLang="zh-CN" b="0" i="0" dirty="0">
                <a:solidFill>
                  <a:srgbClr val="222222"/>
                </a:solidFill>
                <a:effectLst/>
                <a:latin typeface="Harding"/>
              </a:rPr>
              <a:t>TNIK</a:t>
            </a:r>
            <a:r>
              <a:rPr lang="zh-CN" altLang="en-US" b="0" i="0" dirty="0">
                <a:solidFill>
                  <a:srgbClr val="222222"/>
                </a:solidFill>
                <a:effectLst/>
                <a:latin typeface="Harding"/>
              </a:rPr>
              <a:t>激活了先前描述的与</a:t>
            </a:r>
            <a:r>
              <a:rPr lang="en" altLang="zh-CN" b="0" i="0" dirty="0">
                <a:solidFill>
                  <a:srgbClr val="222222"/>
                </a:solidFill>
                <a:effectLst/>
                <a:latin typeface="Harding"/>
              </a:rPr>
              <a:t>IPF</a:t>
            </a:r>
            <a:r>
              <a:rPr lang="zh-CN" altLang="en-US" b="0" i="0" dirty="0">
                <a:solidFill>
                  <a:srgbClr val="222222"/>
                </a:solidFill>
                <a:effectLst/>
                <a:latin typeface="Harding"/>
              </a:rPr>
              <a:t>相关的途径。这些基因集受下游转录因子的调控，包括</a:t>
            </a:r>
            <a:r>
              <a:rPr lang="en" altLang="zh-CN" b="0" i="0" dirty="0">
                <a:solidFill>
                  <a:srgbClr val="222222"/>
                </a:solidFill>
                <a:effectLst/>
                <a:latin typeface="Harding"/>
              </a:rPr>
              <a:t>TCF—LEF</a:t>
            </a:r>
            <a:r>
              <a:rPr lang="zh-CN" altLang="en" b="0" i="0" dirty="0">
                <a:solidFill>
                  <a:srgbClr val="222222"/>
                </a:solidFill>
                <a:effectLst/>
                <a:latin typeface="Harding"/>
              </a:rPr>
              <a:t>、</a:t>
            </a:r>
            <a:r>
              <a:rPr lang="en" altLang="zh-CN" b="0" i="0" dirty="0">
                <a:solidFill>
                  <a:srgbClr val="222222"/>
                </a:solidFill>
                <a:effectLst/>
                <a:latin typeface="Harding"/>
              </a:rPr>
              <a:t>SMAD</a:t>
            </a:r>
            <a:r>
              <a:rPr lang="zh-CN" altLang="en" b="0" i="0" dirty="0">
                <a:solidFill>
                  <a:srgbClr val="222222"/>
                </a:solidFill>
                <a:effectLst/>
                <a:latin typeface="Harding"/>
              </a:rPr>
              <a:t>、</a:t>
            </a:r>
            <a:r>
              <a:rPr lang="en" altLang="zh-CN" b="0" i="0" dirty="0">
                <a:solidFill>
                  <a:srgbClr val="222222"/>
                </a:solidFill>
                <a:effectLst/>
                <a:latin typeface="Harding"/>
              </a:rPr>
              <a:t>NF—</a:t>
            </a:r>
            <a:r>
              <a:rPr lang="el-GR" altLang="zh-CN" b="0" i="0" dirty="0">
                <a:solidFill>
                  <a:srgbClr val="222222"/>
                </a:solidFill>
                <a:effectLst/>
                <a:latin typeface="Harding"/>
              </a:rPr>
              <a:t>κ </a:t>
            </a:r>
            <a:r>
              <a:rPr lang="en" altLang="zh-CN" b="0" i="0" dirty="0">
                <a:solidFill>
                  <a:srgbClr val="222222"/>
                </a:solidFill>
                <a:effectLst/>
                <a:latin typeface="Harding"/>
              </a:rPr>
              <a:t>B</a:t>
            </a:r>
            <a:r>
              <a:rPr lang="zh-CN" altLang="en-US" b="0" i="0" dirty="0">
                <a:solidFill>
                  <a:srgbClr val="222222"/>
                </a:solidFill>
                <a:effectLst/>
                <a:latin typeface="Harding"/>
              </a:rPr>
              <a:t>和</a:t>
            </a:r>
            <a:r>
              <a:rPr lang="en" altLang="zh-CN" b="0" i="0" dirty="0">
                <a:solidFill>
                  <a:srgbClr val="222222"/>
                </a:solidFill>
                <a:effectLst/>
                <a:latin typeface="Harding"/>
              </a:rPr>
              <a:t>TEAD</a:t>
            </a:r>
            <a:r>
              <a:rPr lang="zh-CN" altLang="en-US" b="0" i="0" dirty="0">
                <a:solidFill>
                  <a:srgbClr val="222222"/>
                </a:solidFill>
                <a:effectLst/>
                <a:latin typeface="Harding"/>
              </a:rPr>
              <a:t>家族（扩展数据图</a:t>
            </a:r>
            <a:r>
              <a:rPr lang="en-US" altLang="zh-CN" b="0" i="0" dirty="0">
                <a:solidFill>
                  <a:srgbClr val="222222"/>
                </a:solidFill>
                <a:effectLst/>
                <a:latin typeface="Harding"/>
              </a:rPr>
              <a:t>2</a:t>
            </a:r>
            <a:r>
              <a:rPr lang="en" altLang="zh-CN" b="0" i="0" dirty="0">
                <a:solidFill>
                  <a:srgbClr val="222222"/>
                </a:solidFill>
                <a:effectLst/>
                <a:latin typeface="Harding"/>
              </a:rPr>
              <a:t>c</a:t>
            </a:r>
            <a:r>
              <a:rPr lang="zh-CN" altLang="en" b="0" i="0" dirty="0">
                <a:solidFill>
                  <a:srgbClr val="222222"/>
                </a:solidFill>
                <a:effectLst/>
                <a:latin typeface="Harding"/>
              </a:rPr>
              <a:t>）</a:t>
            </a:r>
            <a:r>
              <a:rPr lang="zh-CN" altLang="en-US" b="0" i="0" dirty="0">
                <a:solidFill>
                  <a:srgbClr val="222222"/>
                </a:solidFill>
                <a:effectLst/>
                <a:latin typeface="Harding"/>
              </a:rPr>
              <a:t>，</a:t>
            </a:r>
            <a:endParaRPr lang="en-US" altLang="zh-CN" b="0" i="0" dirty="0">
              <a:solidFill>
                <a:srgbClr val="222222"/>
              </a:solidFill>
              <a:effectLst/>
              <a:latin typeface="Harding"/>
            </a:endParaRPr>
          </a:p>
          <a:p>
            <a:endParaRPr lang="en-US" altLang="zh-CN" b="0" i="0" dirty="0">
              <a:solidFill>
                <a:srgbClr val="222222"/>
              </a:solidFill>
              <a:effectLst/>
              <a:latin typeface="Harding"/>
            </a:endParaRPr>
          </a:p>
          <a:p>
            <a:r>
              <a:rPr lang="zh-CN" altLang="en-US" b="0" i="0" dirty="0">
                <a:solidFill>
                  <a:srgbClr val="222222"/>
                </a:solidFill>
                <a:effectLst/>
                <a:latin typeface="Harding"/>
              </a:rPr>
              <a:t>使用单细胞基因数据集验证</a:t>
            </a:r>
            <a:r>
              <a:rPr lang="en" altLang="zh-CN" b="0" i="0" dirty="0">
                <a:solidFill>
                  <a:srgbClr val="222222"/>
                </a:solidFill>
                <a:effectLst/>
                <a:latin typeface="Harding"/>
              </a:rPr>
              <a:t>TNIK</a:t>
            </a:r>
            <a:r>
              <a:rPr lang="zh-CN" altLang="en-US" b="0" i="0" dirty="0">
                <a:solidFill>
                  <a:srgbClr val="222222"/>
                </a:solidFill>
                <a:effectLst/>
                <a:latin typeface="Harding"/>
              </a:rPr>
              <a:t>与</a:t>
            </a:r>
            <a:r>
              <a:rPr lang="en" altLang="zh-CN" b="0" i="0" dirty="0">
                <a:solidFill>
                  <a:srgbClr val="222222"/>
                </a:solidFill>
                <a:effectLst/>
                <a:latin typeface="Harding"/>
              </a:rPr>
              <a:t>IPF</a:t>
            </a:r>
            <a:r>
              <a:rPr lang="zh-CN" altLang="en-US" b="0" i="0" dirty="0">
                <a:solidFill>
                  <a:srgbClr val="222222"/>
                </a:solidFill>
                <a:effectLst/>
                <a:latin typeface="Harding"/>
              </a:rPr>
              <a:t>的关联表明，纤维化组织中细胞毒性</a:t>
            </a:r>
            <a:r>
              <a:rPr lang="en" altLang="zh-CN" b="0" i="0" dirty="0">
                <a:solidFill>
                  <a:srgbClr val="222222"/>
                </a:solidFill>
                <a:effectLst/>
                <a:latin typeface="Harding"/>
              </a:rPr>
              <a:t>T</a:t>
            </a:r>
            <a:r>
              <a:rPr lang="zh-CN" altLang="en-US" b="0" i="0" dirty="0">
                <a:solidFill>
                  <a:srgbClr val="222222"/>
                </a:solidFill>
                <a:effectLst/>
                <a:latin typeface="Harding"/>
              </a:rPr>
              <a:t>细胞、肌成纤维细胞和俱乐部细胞中的</a:t>
            </a:r>
            <a:r>
              <a:rPr lang="en" altLang="zh-CN" b="0" i="0" dirty="0">
                <a:solidFill>
                  <a:srgbClr val="222222"/>
                </a:solidFill>
                <a:effectLst/>
                <a:latin typeface="Harding"/>
              </a:rPr>
              <a:t>TNIK</a:t>
            </a:r>
            <a:r>
              <a:rPr lang="zh-CN" altLang="en-US" b="0" i="0" dirty="0">
                <a:solidFill>
                  <a:srgbClr val="222222"/>
                </a:solidFill>
                <a:effectLst/>
                <a:latin typeface="Harding"/>
              </a:rPr>
              <a:t>表达高于未受影响的对照，</a:t>
            </a:r>
            <a:endParaRPr lang="en-US" altLang="zh-CN" b="0" i="0" dirty="0">
              <a:solidFill>
                <a:srgbClr val="222222"/>
              </a:solidFill>
              <a:effectLst/>
              <a:latin typeface="Harding"/>
            </a:endParaRPr>
          </a:p>
          <a:p>
            <a:r>
              <a:rPr lang="zh-CN" altLang="en-US" b="0" i="0" dirty="0">
                <a:solidFill>
                  <a:srgbClr val="222222"/>
                </a:solidFill>
                <a:effectLst/>
                <a:latin typeface="Harding"/>
              </a:rPr>
              <a:t>我们使用该单细胞数据集模拟</a:t>
            </a:r>
            <a:r>
              <a:rPr lang="en" altLang="zh-CN" b="0" i="0" dirty="0">
                <a:solidFill>
                  <a:srgbClr val="222222"/>
                </a:solidFill>
                <a:effectLst/>
                <a:latin typeface="Harding"/>
              </a:rPr>
              <a:t>IPF</a:t>
            </a:r>
            <a:r>
              <a:rPr lang="zh-CN" altLang="en-US" b="0" i="0" dirty="0">
                <a:solidFill>
                  <a:srgbClr val="222222"/>
                </a:solidFill>
                <a:effectLst/>
                <a:latin typeface="Harding"/>
              </a:rPr>
              <a:t>肌成纤维细胞中的</a:t>
            </a:r>
            <a:r>
              <a:rPr lang="en" altLang="zh-CN" b="0" i="0" dirty="0">
                <a:solidFill>
                  <a:srgbClr val="222222"/>
                </a:solidFill>
                <a:effectLst/>
                <a:latin typeface="Harding"/>
              </a:rPr>
              <a:t>TNIK</a:t>
            </a:r>
            <a:r>
              <a:rPr lang="zh-CN" altLang="en-US" b="0" i="0" dirty="0">
                <a:solidFill>
                  <a:srgbClr val="222222"/>
                </a:solidFill>
                <a:effectLst/>
                <a:latin typeface="Harding"/>
              </a:rPr>
              <a:t>敲除，抑制</a:t>
            </a:r>
            <a:r>
              <a:rPr lang="en" altLang="zh-CN" b="0" i="0" dirty="0">
                <a:solidFill>
                  <a:srgbClr val="222222"/>
                </a:solidFill>
                <a:effectLst/>
                <a:latin typeface="Harding"/>
              </a:rPr>
              <a:t>TNIK</a:t>
            </a:r>
            <a:r>
              <a:rPr lang="zh-CN" altLang="en-US" b="0" i="0" dirty="0">
                <a:solidFill>
                  <a:srgbClr val="222222"/>
                </a:solidFill>
                <a:effectLst/>
                <a:latin typeface="Harding"/>
              </a:rPr>
              <a:t>主要激活</a:t>
            </a:r>
            <a:r>
              <a:rPr lang="en" altLang="zh-CN" b="0" i="0" dirty="0">
                <a:solidFill>
                  <a:srgbClr val="222222"/>
                </a:solidFill>
                <a:effectLst/>
                <a:latin typeface="Harding"/>
              </a:rPr>
              <a:t>Hippo</a:t>
            </a:r>
            <a:r>
              <a:rPr lang="zh-CN" altLang="en-US" b="0" i="0" dirty="0">
                <a:solidFill>
                  <a:srgbClr val="222222"/>
                </a:solidFill>
                <a:effectLst/>
                <a:latin typeface="Harding"/>
              </a:rPr>
              <a:t>信号传导，并因此下调</a:t>
            </a:r>
            <a:r>
              <a:rPr lang="en" altLang="zh-CN" b="0" i="0" dirty="0">
                <a:solidFill>
                  <a:srgbClr val="222222"/>
                </a:solidFill>
                <a:effectLst/>
                <a:latin typeface="Harding"/>
              </a:rPr>
              <a:t>YAP—TAZ</a:t>
            </a:r>
            <a:r>
              <a:rPr lang="zh-CN" altLang="en-US" b="0" i="0" dirty="0">
                <a:solidFill>
                  <a:srgbClr val="222222"/>
                </a:solidFill>
                <a:effectLst/>
                <a:latin typeface="Harding"/>
              </a:rPr>
              <a:t>。</a:t>
            </a:r>
            <a:endParaRPr lang="en-US" altLang="zh-CN" b="0" i="0" dirty="0">
              <a:solidFill>
                <a:srgbClr val="222222"/>
              </a:solidFill>
              <a:effectLst/>
              <a:latin typeface="Harding"/>
            </a:endParaRPr>
          </a:p>
          <a:p>
            <a:r>
              <a:rPr kumimoji="1" lang="zh-CN" altLang="en-US" b="0" i="0" dirty="0">
                <a:solidFill>
                  <a:srgbClr val="222222"/>
                </a:solidFill>
                <a:effectLst/>
                <a:latin typeface="Harding"/>
              </a:rPr>
              <a:t>对</a:t>
            </a:r>
            <a:r>
              <a:rPr kumimoji="1" lang="en-US" altLang="zh-CN" b="0" i="0" dirty="0">
                <a:solidFill>
                  <a:srgbClr val="222222"/>
                </a:solidFill>
                <a:effectLst/>
                <a:latin typeface="Harding"/>
              </a:rPr>
              <a:t>TNIK</a:t>
            </a:r>
            <a:r>
              <a:rPr kumimoji="1" lang="zh-CN" altLang="en-US" b="0" i="0" dirty="0">
                <a:solidFill>
                  <a:srgbClr val="222222"/>
                </a:solidFill>
                <a:effectLst/>
                <a:latin typeface="Harding"/>
              </a:rPr>
              <a:t>在纤维化中对机制进行了一部分解释，</a:t>
            </a:r>
            <a:endParaRPr kumimoji="1" lang="zh-CN" altLang="en-US" dirty="0"/>
          </a:p>
        </p:txBody>
      </p:sp>
      <p:sp>
        <p:nvSpPr>
          <p:cNvPr id="4" name="灯片编号占位符 3"/>
          <p:cNvSpPr>
            <a:spLocks noGrp="1"/>
          </p:cNvSpPr>
          <p:nvPr>
            <p:ph type="sldNum" sz="quarter" idx="5"/>
          </p:nvPr>
        </p:nvSpPr>
        <p:spPr/>
        <p:txBody>
          <a:bodyPr/>
          <a:lstStyle/>
          <a:p>
            <a:fld id="{D1719B95-0E48-5F4F-9970-1E3564AD3924}" type="slidenum">
              <a:rPr kumimoji="1" lang="zh-CN" altLang="en-US" smtClean="0"/>
              <a:t>9</a:t>
            </a:fld>
            <a:endParaRPr kumimoji="1" lang="zh-CN" altLang="en-US"/>
          </a:p>
        </p:txBody>
      </p:sp>
    </p:spTree>
    <p:extLst>
      <p:ext uri="{BB962C8B-B14F-4D97-AF65-F5344CB8AC3E}">
        <p14:creationId xmlns:p14="http://schemas.microsoft.com/office/powerpoint/2010/main" val="218453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12DD9-F9C2-34A3-5ED7-0247FBFDB5D0}"/>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075BAAD-220D-B319-4165-EA46E14AD2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D6C728A-042D-FBA0-B1DB-D0B0ECD0FA59}"/>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5" name="页脚占位符 4">
            <a:extLst>
              <a:ext uri="{FF2B5EF4-FFF2-40B4-BE49-F238E27FC236}">
                <a16:creationId xmlns:a16="http://schemas.microsoft.com/office/drawing/2014/main" id="{4A148042-73D7-2E35-E4E2-8AF29C032FA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22300D1-E947-4129-E91A-1731F20F892F}"/>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3671054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7ED0C-5017-DA09-38EE-72BB547C976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5D5C625-8543-3962-4B67-64B726F111D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ABB4E11-3CCC-2BD6-EB1F-AEB0EF497347}"/>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5" name="页脚占位符 4">
            <a:extLst>
              <a:ext uri="{FF2B5EF4-FFF2-40B4-BE49-F238E27FC236}">
                <a16:creationId xmlns:a16="http://schemas.microsoft.com/office/drawing/2014/main" id="{5C8C0652-7938-CD1A-7191-3DE28BACB8A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932A5F5-9BB5-6C17-6A7B-10D82D17786C}"/>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383062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BD98C4D-437C-33F1-C0AA-CCAAA5B6788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60E45D4-AD06-BEE7-5D80-229F3129299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FED7374-D3B9-1DA1-600F-B25DCC157135}"/>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5" name="页脚占位符 4">
            <a:extLst>
              <a:ext uri="{FF2B5EF4-FFF2-40B4-BE49-F238E27FC236}">
                <a16:creationId xmlns:a16="http://schemas.microsoft.com/office/drawing/2014/main" id="{0245F15D-6C3D-8FF5-F850-3765118ED68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BCB6969-4EC3-1206-95A7-5B74E4BED41F}"/>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212454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BD7F7-0F92-C27F-ACEA-6ACB135F9E3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FED1CD3-4AD0-D473-2E7D-1569627F7C2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8BEBA4B-4330-F1ED-8527-D5ED789A5011}"/>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5" name="页脚占位符 4">
            <a:extLst>
              <a:ext uri="{FF2B5EF4-FFF2-40B4-BE49-F238E27FC236}">
                <a16:creationId xmlns:a16="http://schemas.microsoft.com/office/drawing/2014/main" id="{E83BFFC6-097F-24E1-1070-08BE42E93F9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D522A83-1AA0-26CF-822F-BF06F3B89BE0}"/>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319739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D964C-B271-5DF1-51A2-111A817A019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631BD24-3314-F429-8CED-A2DDE77315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1E8EBDE-E1EE-0E07-E1D3-7FD72EE4B123}"/>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5" name="页脚占位符 4">
            <a:extLst>
              <a:ext uri="{FF2B5EF4-FFF2-40B4-BE49-F238E27FC236}">
                <a16:creationId xmlns:a16="http://schemas.microsoft.com/office/drawing/2014/main" id="{E98E0DEB-4CB1-D4ED-730E-08ED2098968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ECD6A3D-4A24-4913-35F1-B03DBC8BE3A1}"/>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237323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D72EF-8DB1-3E0F-16F8-7A37D3760EB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D65E9E9-83C1-7623-C82C-B96597377E09}"/>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3BF97264-9DFF-B5BC-34D3-B5B1E27875E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04DCCE07-BA89-2BE9-3BD9-1161D07A1F61}"/>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6" name="页脚占位符 5">
            <a:extLst>
              <a:ext uri="{FF2B5EF4-FFF2-40B4-BE49-F238E27FC236}">
                <a16:creationId xmlns:a16="http://schemas.microsoft.com/office/drawing/2014/main" id="{6B9AECC9-1992-2937-51F9-C562C2E7BF1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88212C4-F68C-624A-557C-C0C9F245E02C}"/>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23468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E9283C-48B3-88B8-9359-80E9DC4BA31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A7184EE-231D-5374-FF82-1E250C706B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94FED9-044D-8BE4-3E3D-017521C76A2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D1C17412-7629-0068-5CC2-196783A28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5A50496-0624-F376-583C-7E735F8E7C2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166A980-EACF-6764-0898-9B51B3A95001}"/>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8" name="页脚占位符 7">
            <a:extLst>
              <a:ext uri="{FF2B5EF4-FFF2-40B4-BE49-F238E27FC236}">
                <a16:creationId xmlns:a16="http://schemas.microsoft.com/office/drawing/2014/main" id="{C20A46D9-ACCF-21BE-E318-13AC457071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06E7035-D298-0B42-BAD3-D6C0A88DD4F7}"/>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423295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72F97-ACCC-CFD7-B15E-0578D81F146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76962AD-DD93-BD1C-C075-FC3923E1139B}"/>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4" name="页脚占位符 3">
            <a:extLst>
              <a:ext uri="{FF2B5EF4-FFF2-40B4-BE49-F238E27FC236}">
                <a16:creationId xmlns:a16="http://schemas.microsoft.com/office/drawing/2014/main" id="{AB3EE0B8-3ABC-057A-0005-49A97A23603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7653BFB-F24E-5367-33ED-C151BE2A8193}"/>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90325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DD6215-613A-20DE-4B95-169A1925A41E}"/>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3" name="页脚占位符 2">
            <a:extLst>
              <a:ext uri="{FF2B5EF4-FFF2-40B4-BE49-F238E27FC236}">
                <a16:creationId xmlns:a16="http://schemas.microsoft.com/office/drawing/2014/main" id="{61FFC769-059B-0984-9FEC-D4EB5CFD9AB2}"/>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C0FCFB4-9436-43F4-665C-8AA89F12A838}"/>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8016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3DE36-440D-4C93-63A2-B9F5AE72F38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038A90B-CC6F-A0E9-E6E6-A98C51AE7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FEC7362-BC19-2D5D-17E0-CBD951CD9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B91007B-5EEC-12D7-7ACB-34DB63CF9C95}"/>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6" name="页脚占位符 5">
            <a:extLst>
              <a:ext uri="{FF2B5EF4-FFF2-40B4-BE49-F238E27FC236}">
                <a16:creationId xmlns:a16="http://schemas.microsoft.com/office/drawing/2014/main" id="{1946A587-F696-6266-C15B-37A49AFF0CC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9CD251C-830B-A0E1-067B-3FB051511027}"/>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4249131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DA672-453B-8669-DE1F-9FF7270A96A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B6296A6-0382-BD06-AF33-15B2EE94C6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a:extLst>
              <a:ext uri="{FF2B5EF4-FFF2-40B4-BE49-F238E27FC236}">
                <a16:creationId xmlns:a16="http://schemas.microsoft.com/office/drawing/2014/main" id="{DA209655-EEF2-1C26-16D5-3C35FA93F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5205D94-8081-3668-4E7B-AB8F7C3E234F}"/>
              </a:ext>
            </a:extLst>
          </p:cNvPr>
          <p:cNvSpPr>
            <a:spLocks noGrp="1"/>
          </p:cNvSpPr>
          <p:nvPr>
            <p:ph type="dt" sz="half" idx="10"/>
          </p:nvPr>
        </p:nvSpPr>
        <p:spPr/>
        <p:txBody>
          <a:bodyPr/>
          <a:lstStyle/>
          <a:p>
            <a:fld id="{C3008E69-A78C-BF4D-AD90-FABD3DBCA363}" type="datetimeFigureOut">
              <a:rPr kumimoji="1" lang="zh-CN" altLang="en-US" smtClean="0"/>
              <a:t>2024/5/9</a:t>
            </a:fld>
            <a:endParaRPr kumimoji="1" lang="zh-CN" altLang="en-US"/>
          </a:p>
        </p:txBody>
      </p:sp>
      <p:sp>
        <p:nvSpPr>
          <p:cNvPr id="6" name="页脚占位符 5">
            <a:extLst>
              <a:ext uri="{FF2B5EF4-FFF2-40B4-BE49-F238E27FC236}">
                <a16:creationId xmlns:a16="http://schemas.microsoft.com/office/drawing/2014/main" id="{4782C14B-7306-915B-C476-94C58B264FD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1C8852E-C9E6-5553-8092-A53280E76418}"/>
              </a:ext>
            </a:extLst>
          </p:cNvPr>
          <p:cNvSpPr>
            <a:spLocks noGrp="1"/>
          </p:cNvSpPr>
          <p:nvPr>
            <p:ph type="sldNum" sz="quarter" idx="12"/>
          </p:nvPr>
        </p:nvSpPr>
        <p:spPr/>
        <p:txBody>
          <a:body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2597870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5A54D9C-F66E-826B-B333-E396D68235CA}"/>
              </a:ext>
            </a:extLst>
          </p:cNvPr>
          <p:cNvSpPr>
            <a:spLocks noGrp="1"/>
          </p:cNvSpPr>
          <p:nvPr>
            <p:ph type="title"/>
          </p:nvPr>
        </p:nvSpPr>
        <p:spPr>
          <a:xfrm>
            <a:off x="838200" y="365125"/>
            <a:ext cx="10515600" cy="423151"/>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0AEB1B7-C913-F96D-6A45-EC6661996C7D}"/>
              </a:ext>
            </a:extLst>
          </p:cNvPr>
          <p:cNvSpPr>
            <a:spLocks noGrp="1"/>
          </p:cNvSpPr>
          <p:nvPr>
            <p:ph type="body" idx="1"/>
          </p:nvPr>
        </p:nvSpPr>
        <p:spPr>
          <a:xfrm>
            <a:off x="838200" y="861848"/>
            <a:ext cx="10515600" cy="5315115"/>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41FB57-B3C6-6DA2-9B39-6730C637F6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008E69-A78C-BF4D-AD90-FABD3DBCA363}" type="datetimeFigureOut">
              <a:rPr kumimoji="1" lang="zh-CN" altLang="en-US" smtClean="0"/>
              <a:t>2024/5/9</a:t>
            </a:fld>
            <a:endParaRPr kumimoji="1" lang="zh-CN" altLang="en-US"/>
          </a:p>
        </p:txBody>
      </p:sp>
      <p:sp>
        <p:nvSpPr>
          <p:cNvPr id="5" name="页脚占位符 4">
            <a:extLst>
              <a:ext uri="{FF2B5EF4-FFF2-40B4-BE49-F238E27FC236}">
                <a16:creationId xmlns:a16="http://schemas.microsoft.com/office/drawing/2014/main" id="{97664077-68FC-58C9-ECDE-DC7199AA00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26A55F3-D4BA-B034-DD52-30EC7A6299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92620-B5E4-AF41-AB91-0BBE6A7BA0F2}" type="slidenum">
              <a:rPr kumimoji="1" lang="zh-CN" altLang="en-US" smtClean="0"/>
              <a:t>‹#›</a:t>
            </a:fld>
            <a:endParaRPr kumimoji="1" lang="zh-CN" altLang="en-US"/>
          </a:p>
        </p:txBody>
      </p:sp>
    </p:spTree>
    <p:extLst>
      <p:ext uri="{BB962C8B-B14F-4D97-AF65-F5344CB8AC3E}">
        <p14:creationId xmlns:p14="http://schemas.microsoft.com/office/powerpoint/2010/main" val="6249325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B1970A-8FF4-1A4E-5756-A31CB117C7C7}"/>
              </a:ext>
            </a:extLst>
          </p:cNvPr>
          <p:cNvPicPr>
            <a:picLocks noChangeAspect="1"/>
          </p:cNvPicPr>
          <p:nvPr/>
        </p:nvPicPr>
        <p:blipFill>
          <a:blip r:embed="rId3"/>
          <a:stretch>
            <a:fillRect/>
          </a:stretch>
        </p:blipFill>
        <p:spPr>
          <a:xfrm>
            <a:off x="1465522" y="163970"/>
            <a:ext cx="8996916" cy="4801925"/>
          </a:xfrm>
          <a:prstGeom prst="rect">
            <a:avLst/>
          </a:prstGeom>
        </p:spPr>
      </p:pic>
      <p:sp>
        <p:nvSpPr>
          <p:cNvPr id="5" name="文本框 4">
            <a:extLst>
              <a:ext uri="{FF2B5EF4-FFF2-40B4-BE49-F238E27FC236}">
                <a16:creationId xmlns:a16="http://schemas.microsoft.com/office/drawing/2014/main" id="{FBE374B6-AD15-A5D5-6BD7-5FC756AEDA39}"/>
              </a:ext>
            </a:extLst>
          </p:cNvPr>
          <p:cNvSpPr txBox="1"/>
          <p:nvPr/>
        </p:nvSpPr>
        <p:spPr>
          <a:xfrm>
            <a:off x="8420986" y="5443870"/>
            <a:ext cx="2392303" cy="646331"/>
          </a:xfrm>
          <a:prstGeom prst="rect">
            <a:avLst/>
          </a:prstGeom>
          <a:noFill/>
        </p:spPr>
        <p:txBody>
          <a:bodyPr wrap="square" rtlCol="0">
            <a:spAutoFit/>
          </a:bodyPr>
          <a:lstStyle/>
          <a:p>
            <a:pPr algn="ctr"/>
            <a:r>
              <a:rPr kumimoji="1" lang="en-US" altLang="zh-CN" dirty="0"/>
              <a:t>Wang </a:t>
            </a:r>
            <a:r>
              <a:rPr kumimoji="1" lang="en-US" altLang="zh-CN" dirty="0" err="1"/>
              <a:t>jinyu</a:t>
            </a:r>
            <a:endParaRPr kumimoji="1" lang="en-US" altLang="zh-CN" dirty="0"/>
          </a:p>
          <a:p>
            <a:pPr algn="ctr"/>
            <a:r>
              <a:rPr kumimoji="1" lang="en-US" altLang="zh-CN" dirty="0"/>
              <a:t>2024.5.11</a:t>
            </a:r>
            <a:endParaRPr kumimoji="1" lang="zh-CN" altLang="en-US" dirty="0"/>
          </a:p>
        </p:txBody>
      </p:sp>
    </p:spTree>
    <p:extLst>
      <p:ext uri="{BB962C8B-B14F-4D97-AF65-F5344CB8AC3E}">
        <p14:creationId xmlns:p14="http://schemas.microsoft.com/office/powerpoint/2010/main" val="1029577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F511A4-1436-E7F1-F195-F493E684EA9C}"/>
              </a:ext>
            </a:extLst>
          </p:cNvPr>
          <p:cNvSpPr>
            <a:spLocks noGrp="1"/>
          </p:cNvSpPr>
          <p:nvPr>
            <p:ph type="title"/>
          </p:nvPr>
        </p:nvSpPr>
        <p:spPr>
          <a:xfrm>
            <a:off x="838200" y="351873"/>
            <a:ext cx="10515600" cy="423151"/>
          </a:xfrm>
        </p:spPr>
        <p:txBody>
          <a:bodyPr>
            <a:normAutofit fontScale="90000"/>
          </a:bodyPr>
          <a:lstStyle/>
          <a:p>
            <a:r>
              <a:rPr lang="en" altLang="zh-CN" b="1" i="0" dirty="0">
                <a:solidFill>
                  <a:srgbClr val="222222"/>
                </a:solidFill>
                <a:effectLst/>
                <a:latin typeface="Harding"/>
              </a:rPr>
              <a:t>Architectural superposition of TNIK inhibitor structures with the predicted INS018_055-binding mode and effects on TGF-</a:t>
            </a:r>
            <a:r>
              <a:rPr lang="el-GR" altLang="zh-CN" b="1" i="0" dirty="0">
                <a:solidFill>
                  <a:srgbClr val="222222"/>
                </a:solidFill>
                <a:effectLst/>
                <a:latin typeface="Harding"/>
              </a:rPr>
              <a:t>β-</a:t>
            </a:r>
            <a:r>
              <a:rPr lang="en" altLang="zh-CN" b="1" i="0" dirty="0">
                <a:solidFill>
                  <a:srgbClr val="222222"/>
                </a:solidFill>
                <a:effectLst/>
                <a:latin typeface="Harding"/>
              </a:rPr>
              <a:t>induced EMT and FMT cellular programs.</a:t>
            </a:r>
            <a:endParaRPr kumimoji="1" lang="zh-CN" altLang="en-US" dirty="0"/>
          </a:p>
        </p:txBody>
      </p:sp>
      <p:pic>
        <p:nvPicPr>
          <p:cNvPr id="3076" name="Picture 4" descr="Fig. 2">
            <a:extLst>
              <a:ext uri="{FF2B5EF4-FFF2-40B4-BE49-F238E27FC236}">
                <a16:creationId xmlns:a16="http://schemas.microsoft.com/office/drawing/2014/main" id="{025EE210-1F4A-FAFB-8C06-54F13D3BD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61" y="788276"/>
            <a:ext cx="5992447" cy="6069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tended Data Fig. 3">
            <a:extLst>
              <a:ext uri="{FF2B5EF4-FFF2-40B4-BE49-F238E27FC236}">
                <a16:creationId xmlns:a16="http://schemas.microsoft.com/office/drawing/2014/main" id="{38118ADE-3469-CF68-6080-A87D7C3671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580"/>
          <a:stretch/>
        </p:blipFill>
        <p:spPr bwMode="auto">
          <a:xfrm>
            <a:off x="7013054" y="2398643"/>
            <a:ext cx="4729563" cy="2782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0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97EB5-1595-B8C6-B8C1-DA7D89449398}"/>
              </a:ext>
            </a:extLst>
          </p:cNvPr>
          <p:cNvSpPr>
            <a:spLocks noGrp="1"/>
          </p:cNvSpPr>
          <p:nvPr>
            <p:ph type="title"/>
          </p:nvPr>
        </p:nvSpPr>
        <p:spPr/>
        <p:txBody>
          <a:bodyPr>
            <a:normAutofit/>
          </a:bodyPr>
          <a:lstStyle/>
          <a:p>
            <a:r>
              <a:rPr lang="en" altLang="zh-CN" b="1" i="0" dirty="0">
                <a:solidFill>
                  <a:srgbClr val="222222"/>
                </a:solidFill>
                <a:effectLst/>
                <a:latin typeface="Harding"/>
              </a:rPr>
              <a:t>In vivo effects of INS018_055 treatment in mouse models of lung diseases.</a:t>
            </a:r>
            <a:endParaRPr kumimoji="1" lang="zh-CN" altLang="en-US" dirty="0"/>
          </a:p>
        </p:txBody>
      </p:sp>
      <p:pic>
        <p:nvPicPr>
          <p:cNvPr id="4098" name="Picture 2" descr="Fig. 3">
            <a:extLst>
              <a:ext uri="{FF2B5EF4-FFF2-40B4-BE49-F238E27FC236}">
                <a16:creationId xmlns:a16="http://schemas.microsoft.com/office/drawing/2014/main" id="{D30F62CC-8AC0-44FF-C7E7-4DD9E02F0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67" y="821065"/>
            <a:ext cx="6481320" cy="603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021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97DD5-EFB0-3AF5-55B1-EA04D6F7CBF7}"/>
              </a:ext>
            </a:extLst>
          </p:cNvPr>
          <p:cNvSpPr>
            <a:spLocks noGrp="1"/>
          </p:cNvSpPr>
          <p:nvPr>
            <p:ph type="title"/>
          </p:nvPr>
        </p:nvSpPr>
        <p:spPr/>
        <p:txBody>
          <a:bodyPr>
            <a:normAutofit fontScale="90000"/>
          </a:bodyPr>
          <a:lstStyle/>
          <a:p>
            <a:r>
              <a:rPr lang="en" altLang="zh-CN" b="1" i="0" dirty="0">
                <a:solidFill>
                  <a:srgbClr val="222222"/>
                </a:solidFill>
                <a:effectLst/>
                <a:latin typeface="Harding"/>
              </a:rPr>
              <a:t>In vivo effects of INS018_055 treatment by inhalation in rat models of lung fibrosis.</a:t>
            </a:r>
            <a:endParaRPr kumimoji="1" lang="zh-CN" altLang="en-US" dirty="0"/>
          </a:p>
        </p:txBody>
      </p:sp>
      <p:pic>
        <p:nvPicPr>
          <p:cNvPr id="5122" name="Picture 2" descr="Fig. 4">
            <a:extLst>
              <a:ext uri="{FF2B5EF4-FFF2-40B4-BE49-F238E27FC236}">
                <a16:creationId xmlns:a16="http://schemas.microsoft.com/office/drawing/2014/main" id="{60E5F5EB-ED8E-D805-09EA-9393C3A8A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63263"/>
            <a:ext cx="9912387" cy="59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681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D980A-B030-9E55-C81D-D3C4907F6D89}"/>
              </a:ext>
            </a:extLst>
          </p:cNvPr>
          <p:cNvSpPr>
            <a:spLocks noGrp="1"/>
          </p:cNvSpPr>
          <p:nvPr>
            <p:ph type="title"/>
          </p:nvPr>
        </p:nvSpPr>
        <p:spPr>
          <a:xfrm>
            <a:off x="838200" y="312117"/>
            <a:ext cx="10515600" cy="423151"/>
          </a:xfrm>
        </p:spPr>
        <p:txBody>
          <a:bodyPr>
            <a:normAutofit fontScale="90000"/>
          </a:bodyPr>
          <a:lstStyle/>
          <a:p>
            <a:r>
              <a:rPr lang="en" altLang="zh-CN" b="1" i="0" dirty="0">
                <a:solidFill>
                  <a:srgbClr val="222222"/>
                </a:solidFill>
                <a:effectLst/>
                <a:latin typeface="Harding"/>
              </a:rPr>
              <a:t>In vitro and in vivo studies on the effect of INS018_055 on kidney cells and the mouse model of kidney fibrosis.</a:t>
            </a:r>
            <a:endParaRPr kumimoji="1" lang="zh-CN" altLang="en-US" dirty="0"/>
          </a:p>
        </p:txBody>
      </p:sp>
      <p:pic>
        <p:nvPicPr>
          <p:cNvPr id="6146" name="Picture 2" descr="Fig. 5">
            <a:extLst>
              <a:ext uri="{FF2B5EF4-FFF2-40B4-BE49-F238E27FC236}">
                <a16:creationId xmlns:a16="http://schemas.microsoft.com/office/drawing/2014/main" id="{DCA50AEF-4440-08E8-4E95-F7901957E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95602"/>
            <a:ext cx="6935271" cy="606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715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BD652-35A6-F910-189B-FA975102B29B}"/>
              </a:ext>
            </a:extLst>
          </p:cNvPr>
          <p:cNvSpPr>
            <a:spLocks noGrp="1"/>
          </p:cNvSpPr>
          <p:nvPr>
            <p:ph type="title"/>
          </p:nvPr>
        </p:nvSpPr>
        <p:spPr/>
        <p:txBody>
          <a:bodyPr/>
          <a:lstStyle/>
          <a:p>
            <a:r>
              <a:rPr lang="en" altLang="zh-CN" b="1" i="0" dirty="0">
                <a:solidFill>
                  <a:srgbClr val="222222"/>
                </a:solidFill>
                <a:effectLst/>
                <a:latin typeface="Harding"/>
              </a:rPr>
              <a:t>Pharmacokinetic analysis in the clinical phase I trial.</a:t>
            </a:r>
            <a:endParaRPr kumimoji="1" lang="zh-CN" altLang="en-US" dirty="0"/>
          </a:p>
        </p:txBody>
      </p:sp>
      <p:pic>
        <p:nvPicPr>
          <p:cNvPr id="7170" name="Picture 2" descr="Fig. 6">
            <a:extLst>
              <a:ext uri="{FF2B5EF4-FFF2-40B4-BE49-F238E27FC236}">
                <a16:creationId xmlns:a16="http://schemas.microsoft.com/office/drawing/2014/main" id="{A364BC0F-DC50-D6BD-8A6E-CF5D25091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03411"/>
            <a:ext cx="8612372" cy="605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45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5D144-6BA5-0B06-11E7-C43557C6BDD0}"/>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895DE6AB-3101-A1B6-F4A1-D3FDA5B00476}"/>
              </a:ext>
            </a:extLst>
          </p:cNvPr>
          <p:cNvSpPr>
            <a:spLocks noGrp="1"/>
          </p:cNvSpPr>
          <p:nvPr>
            <p:ph idx="1"/>
          </p:nvPr>
        </p:nvSpPr>
        <p:spPr/>
        <p:txBody>
          <a:bodyPr/>
          <a:lstStyle/>
          <a:p>
            <a:pPr marL="0" indent="0">
              <a:buNone/>
            </a:pPr>
            <a:r>
              <a:rPr lang="zh-CN" altLang="en-US" b="0" i="0" dirty="0">
                <a:solidFill>
                  <a:srgbClr val="222222"/>
                </a:solidFill>
                <a:effectLst/>
                <a:latin typeface="Harding"/>
              </a:rPr>
              <a:t>      </a:t>
            </a:r>
            <a:r>
              <a:rPr lang="en" altLang="zh-CN" b="0" i="0" dirty="0">
                <a:solidFill>
                  <a:srgbClr val="222222"/>
                </a:solidFill>
                <a:effectLst/>
                <a:latin typeface="Harding"/>
              </a:rPr>
              <a:t>Using a comprehensive generative AI-driven drug-design technique, we designed a small-molecule inhibitor of TNIK, INS018_055. We demonstrate that TNIK inhibition effectively ameliorates fibrotic processes in vitro and in vivo in lung, kidney and skin fibrosis disease models.</a:t>
            </a:r>
          </a:p>
          <a:p>
            <a:pPr marL="0" indent="0">
              <a:buNone/>
            </a:pPr>
            <a:endParaRPr lang="en" altLang="zh-CN" b="0" i="0" dirty="0">
              <a:solidFill>
                <a:srgbClr val="222222"/>
              </a:solidFill>
              <a:effectLst/>
              <a:latin typeface="Harding"/>
            </a:endParaRPr>
          </a:p>
          <a:p>
            <a:pPr marL="0" indent="0">
              <a:buNone/>
            </a:pPr>
            <a:r>
              <a:rPr lang="zh-CN" altLang="en-US" dirty="0">
                <a:solidFill>
                  <a:srgbClr val="222222"/>
                </a:solidFill>
                <a:latin typeface="Harding"/>
              </a:rPr>
              <a:t>      </a:t>
            </a:r>
            <a:r>
              <a:rPr lang="en-US" altLang="zh-CN" dirty="0">
                <a:solidFill>
                  <a:srgbClr val="222222"/>
                </a:solidFill>
                <a:latin typeface="Harding"/>
              </a:rPr>
              <a:t>T</a:t>
            </a:r>
            <a:r>
              <a:rPr lang="en" altLang="zh-CN" b="0" i="0" dirty="0" err="1">
                <a:solidFill>
                  <a:srgbClr val="222222"/>
                </a:solidFill>
                <a:effectLst/>
                <a:latin typeface="Harding"/>
              </a:rPr>
              <a:t>arget</a:t>
            </a:r>
            <a:r>
              <a:rPr lang="en" altLang="zh-CN" b="0" i="0" dirty="0">
                <a:solidFill>
                  <a:srgbClr val="222222"/>
                </a:solidFill>
                <a:effectLst/>
                <a:latin typeface="Harding"/>
              </a:rPr>
              <a:t> discovery to preclinical candidate nomination took only 18 months to accomplish, with INS018_055 evaluated in two clinical phase I trials (</a:t>
            </a:r>
            <a:r>
              <a:rPr lang="en" altLang="zh-CN" b="0" i="0" dirty="0">
                <a:effectLst/>
                <a:latin typeface="Harding"/>
              </a:rPr>
              <a:t>NCT05154240</a:t>
            </a:r>
            <a:r>
              <a:rPr lang="en" altLang="zh-CN" b="0" i="0" dirty="0">
                <a:solidFill>
                  <a:srgbClr val="222222"/>
                </a:solidFill>
                <a:effectLst/>
                <a:latin typeface="Harding"/>
              </a:rPr>
              <a:t> and CTR20221542). </a:t>
            </a:r>
          </a:p>
          <a:p>
            <a:pPr marL="0" indent="0">
              <a:buNone/>
            </a:pPr>
            <a:endParaRPr lang="en" altLang="zh-CN" dirty="0">
              <a:solidFill>
                <a:srgbClr val="222222"/>
              </a:solidFill>
              <a:latin typeface="Harding"/>
            </a:endParaRPr>
          </a:p>
          <a:p>
            <a:pPr marL="0" indent="0">
              <a:buNone/>
            </a:pPr>
            <a:r>
              <a:rPr lang="zh-CN" altLang="en-US" dirty="0">
                <a:solidFill>
                  <a:srgbClr val="222222"/>
                </a:solidFill>
                <a:latin typeface="Harding"/>
              </a:rPr>
              <a:t>      </a:t>
            </a:r>
            <a:r>
              <a:rPr lang="en" altLang="zh-CN" b="0" i="0" dirty="0">
                <a:solidFill>
                  <a:srgbClr val="222222"/>
                </a:solidFill>
                <a:effectLst/>
                <a:latin typeface="Harding"/>
              </a:rPr>
              <a:t>We believe that this study underscores the strength of AI-enabled drug-discovery approaches, which will likely revolutionize drug discovery.</a:t>
            </a:r>
            <a:endParaRPr lang="en" altLang="zh-CN" dirty="0">
              <a:solidFill>
                <a:srgbClr val="222222"/>
              </a:solidFill>
              <a:latin typeface="Harding"/>
            </a:endParaRPr>
          </a:p>
          <a:p>
            <a:pPr marL="0" indent="0">
              <a:buNone/>
            </a:pPr>
            <a:r>
              <a:rPr lang="en" altLang="zh-CN" dirty="0">
                <a:solidFill>
                  <a:srgbClr val="222222"/>
                </a:solidFill>
                <a:latin typeface="Harding"/>
              </a:rPr>
              <a:t>	</a:t>
            </a:r>
            <a:endParaRPr lang="zh-CN" altLang="en-US" dirty="0"/>
          </a:p>
        </p:txBody>
      </p:sp>
    </p:spTree>
    <p:extLst>
      <p:ext uri="{BB962C8B-B14F-4D97-AF65-F5344CB8AC3E}">
        <p14:creationId xmlns:p14="http://schemas.microsoft.com/office/powerpoint/2010/main" val="378852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7BD038C3-A0D1-A271-4FB3-BA91780C9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215" y="344285"/>
            <a:ext cx="10039461" cy="565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42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3DC92-980F-9D41-EB40-90FD486E2339}"/>
              </a:ext>
            </a:extLst>
          </p:cNvPr>
          <p:cNvSpPr>
            <a:spLocks noGrp="1"/>
          </p:cNvSpPr>
          <p:nvPr>
            <p:ph type="title"/>
          </p:nvPr>
        </p:nvSpPr>
        <p:spPr/>
        <p:txBody>
          <a:bodyPr>
            <a:normAutofit/>
          </a:bodyPr>
          <a:lstStyle/>
          <a:p>
            <a:r>
              <a:rPr kumimoji="1" lang="en-US" altLang="zh-CN" dirty="0" err="1"/>
              <a:t>Insilico</a:t>
            </a:r>
            <a:r>
              <a:rPr kumimoji="1" lang="en-US" altLang="zh-CN" dirty="0"/>
              <a:t> medicine</a:t>
            </a:r>
            <a:endParaRPr kumimoji="1" lang="zh-CN" altLang="en-US" dirty="0"/>
          </a:p>
        </p:txBody>
      </p:sp>
      <p:pic>
        <p:nvPicPr>
          <p:cNvPr id="5" name="图片 4">
            <a:extLst>
              <a:ext uri="{FF2B5EF4-FFF2-40B4-BE49-F238E27FC236}">
                <a16:creationId xmlns:a16="http://schemas.microsoft.com/office/drawing/2014/main" id="{AB1DAC59-0181-58D0-6413-7F209905CEF6}"/>
              </a:ext>
            </a:extLst>
          </p:cNvPr>
          <p:cNvPicPr>
            <a:picLocks noChangeAspect="1"/>
          </p:cNvPicPr>
          <p:nvPr/>
        </p:nvPicPr>
        <p:blipFill rotWithShape="1">
          <a:blip r:embed="rId3"/>
          <a:srcRect r="62999"/>
          <a:stretch/>
        </p:blipFill>
        <p:spPr>
          <a:xfrm>
            <a:off x="838200" y="788275"/>
            <a:ext cx="3374464" cy="4325985"/>
          </a:xfrm>
          <a:prstGeom prst="rect">
            <a:avLst/>
          </a:prstGeom>
        </p:spPr>
      </p:pic>
      <p:pic>
        <p:nvPicPr>
          <p:cNvPr id="4" name="图片 3">
            <a:extLst>
              <a:ext uri="{FF2B5EF4-FFF2-40B4-BE49-F238E27FC236}">
                <a16:creationId xmlns:a16="http://schemas.microsoft.com/office/drawing/2014/main" id="{DEE890CD-FF91-F736-DF1C-A9867C9030A5}"/>
              </a:ext>
            </a:extLst>
          </p:cNvPr>
          <p:cNvPicPr>
            <a:picLocks noChangeAspect="1"/>
          </p:cNvPicPr>
          <p:nvPr/>
        </p:nvPicPr>
        <p:blipFill>
          <a:blip r:embed="rId4"/>
          <a:stretch>
            <a:fillRect/>
          </a:stretch>
        </p:blipFill>
        <p:spPr>
          <a:xfrm>
            <a:off x="698201" y="4593675"/>
            <a:ext cx="4127208" cy="1230070"/>
          </a:xfrm>
          <a:prstGeom prst="rect">
            <a:avLst/>
          </a:prstGeom>
        </p:spPr>
      </p:pic>
      <p:pic>
        <p:nvPicPr>
          <p:cNvPr id="6" name="图片 5">
            <a:extLst>
              <a:ext uri="{FF2B5EF4-FFF2-40B4-BE49-F238E27FC236}">
                <a16:creationId xmlns:a16="http://schemas.microsoft.com/office/drawing/2014/main" id="{B98A98D2-AB1B-235E-879E-142513827F2B}"/>
              </a:ext>
            </a:extLst>
          </p:cNvPr>
          <p:cNvPicPr>
            <a:picLocks noChangeAspect="1"/>
          </p:cNvPicPr>
          <p:nvPr/>
        </p:nvPicPr>
        <p:blipFill>
          <a:blip r:embed="rId5"/>
          <a:stretch>
            <a:fillRect/>
          </a:stretch>
        </p:blipFill>
        <p:spPr>
          <a:xfrm>
            <a:off x="4136279" y="1034255"/>
            <a:ext cx="7431943" cy="2849935"/>
          </a:xfrm>
          <a:prstGeom prst="rect">
            <a:avLst/>
          </a:prstGeom>
        </p:spPr>
      </p:pic>
      <p:sp>
        <p:nvSpPr>
          <p:cNvPr id="8" name="文本框 7">
            <a:extLst>
              <a:ext uri="{FF2B5EF4-FFF2-40B4-BE49-F238E27FC236}">
                <a16:creationId xmlns:a16="http://schemas.microsoft.com/office/drawing/2014/main" id="{2644EF02-ECE6-4EA6-8596-5387A857DFC0}"/>
              </a:ext>
            </a:extLst>
          </p:cNvPr>
          <p:cNvSpPr txBox="1"/>
          <p:nvPr/>
        </p:nvSpPr>
        <p:spPr>
          <a:xfrm>
            <a:off x="5256028" y="4853645"/>
            <a:ext cx="6097772" cy="646331"/>
          </a:xfrm>
          <a:prstGeom prst="rect">
            <a:avLst/>
          </a:prstGeom>
          <a:noFill/>
        </p:spPr>
        <p:txBody>
          <a:bodyPr wrap="square">
            <a:spAutoFit/>
          </a:bodyPr>
          <a:lstStyle/>
          <a:p>
            <a:r>
              <a:rPr lang="en" altLang="zh-CN" b="0" i="0" dirty="0">
                <a:solidFill>
                  <a:srgbClr val="191B1F"/>
                </a:solidFill>
                <a:effectLst/>
                <a:latin typeface="-apple-system"/>
              </a:rPr>
              <a:t>AI </a:t>
            </a:r>
            <a:r>
              <a:rPr lang="zh-CN" altLang="en-US" b="0" i="0" dirty="0">
                <a:solidFill>
                  <a:srgbClr val="191B1F"/>
                </a:solidFill>
                <a:effectLst/>
                <a:latin typeface="-apple-system"/>
              </a:rPr>
              <a:t>驱动的药物治疗管线的开发，包括内部管线以及外部合作提供药物研发服务</a:t>
            </a:r>
            <a:endParaRPr lang="zh-CN" altLang="en-US" dirty="0"/>
          </a:p>
        </p:txBody>
      </p:sp>
    </p:spTree>
    <p:extLst>
      <p:ext uri="{BB962C8B-B14F-4D97-AF65-F5344CB8AC3E}">
        <p14:creationId xmlns:p14="http://schemas.microsoft.com/office/powerpoint/2010/main" val="217640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D63E21E-81A9-3AD7-2589-D7FB948A1F87}"/>
              </a:ext>
            </a:extLst>
          </p:cNvPr>
          <p:cNvSpPr>
            <a:spLocks noGrp="1"/>
          </p:cNvSpPr>
          <p:nvPr>
            <p:ph type="title"/>
          </p:nvPr>
        </p:nvSpPr>
        <p:spPr/>
        <p:txBody>
          <a:bodyPr/>
          <a:lstStyle/>
          <a:p>
            <a:r>
              <a:rPr lang="en-US" altLang="zh-CN" dirty="0" err="1"/>
              <a:t>PandaOmics</a:t>
            </a:r>
            <a:endParaRPr lang="zh-CN" altLang="en-US" dirty="0"/>
          </a:p>
        </p:txBody>
      </p:sp>
      <p:pic>
        <p:nvPicPr>
          <p:cNvPr id="5" name="图片 4">
            <a:extLst>
              <a:ext uri="{FF2B5EF4-FFF2-40B4-BE49-F238E27FC236}">
                <a16:creationId xmlns:a16="http://schemas.microsoft.com/office/drawing/2014/main" id="{CE834860-A98E-CAC2-F4EE-32B795CB6FAB}"/>
              </a:ext>
            </a:extLst>
          </p:cNvPr>
          <p:cNvPicPr>
            <a:picLocks noChangeAspect="1"/>
          </p:cNvPicPr>
          <p:nvPr/>
        </p:nvPicPr>
        <p:blipFill>
          <a:blip r:embed="rId3"/>
          <a:stretch>
            <a:fillRect/>
          </a:stretch>
        </p:blipFill>
        <p:spPr>
          <a:xfrm>
            <a:off x="2239483" y="788276"/>
            <a:ext cx="7734300" cy="5880100"/>
          </a:xfrm>
          <a:prstGeom prst="rect">
            <a:avLst/>
          </a:prstGeom>
        </p:spPr>
      </p:pic>
    </p:spTree>
    <p:extLst>
      <p:ext uri="{BB962C8B-B14F-4D97-AF65-F5344CB8AC3E}">
        <p14:creationId xmlns:p14="http://schemas.microsoft.com/office/powerpoint/2010/main" val="2445722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5DB2F-CC30-A0AD-29D9-49104DF23E22}"/>
              </a:ext>
            </a:extLst>
          </p:cNvPr>
          <p:cNvSpPr>
            <a:spLocks noGrp="1"/>
          </p:cNvSpPr>
          <p:nvPr>
            <p:ph type="title"/>
          </p:nvPr>
        </p:nvSpPr>
        <p:spPr/>
        <p:txBody>
          <a:bodyPr/>
          <a:lstStyle/>
          <a:p>
            <a:r>
              <a:rPr lang="en" altLang="zh-CN" b="0" i="0" dirty="0">
                <a:solidFill>
                  <a:srgbClr val="222222"/>
                </a:solidFill>
                <a:effectLst/>
                <a:latin typeface="Harding"/>
              </a:rPr>
              <a:t>The </a:t>
            </a:r>
            <a:r>
              <a:rPr lang="en" altLang="zh-CN" b="0" i="0" dirty="0" err="1">
                <a:solidFill>
                  <a:srgbClr val="222222"/>
                </a:solidFill>
                <a:effectLst/>
                <a:latin typeface="Harding"/>
              </a:rPr>
              <a:t>PandaOmics</a:t>
            </a:r>
            <a:r>
              <a:rPr lang="en" altLang="zh-CN" b="0" i="0" dirty="0">
                <a:solidFill>
                  <a:srgbClr val="222222"/>
                </a:solidFill>
                <a:effectLst/>
                <a:latin typeface="Harding"/>
              </a:rPr>
              <a:t> target-discovery platform </a:t>
            </a:r>
            <a:endParaRPr kumimoji="1" lang="zh-CN" altLang="en-US" dirty="0"/>
          </a:p>
        </p:txBody>
      </p:sp>
      <p:pic>
        <p:nvPicPr>
          <p:cNvPr id="8194" name="Picture 2" descr="Extended Data Fig. 1">
            <a:extLst>
              <a:ext uri="{FF2B5EF4-FFF2-40B4-BE49-F238E27FC236}">
                <a16:creationId xmlns:a16="http://schemas.microsoft.com/office/drawing/2014/main" id="{49A72C9E-043A-8EDF-F257-EF3952B2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67" y="797442"/>
            <a:ext cx="6644167" cy="606055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010C3EB-E128-6B0C-6575-6D365612E45A}"/>
              </a:ext>
            </a:extLst>
          </p:cNvPr>
          <p:cNvSpPr txBox="1"/>
          <p:nvPr/>
        </p:nvSpPr>
        <p:spPr>
          <a:xfrm>
            <a:off x="8120741" y="2172678"/>
            <a:ext cx="3004459" cy="2308324"/>
          </a:xfrm>
          <a:prstGeom prst="rect">
            <a:avLst/>
          </a:prstGeom>
          <a:noFill/>
        </p:spPr>
        <p:txBody>
          <a:bodyPr wrap="square">
            <a:spAutoFit/>
          </a:bodyPr>
          <a:lstStyle/>
          <a:p>
            <a:r>
              <a:rPr lang="en" altLang="zh-CN" b="0" i="0" dirty="0">
                <a:solidFill>
                  <a:srgbClr val="222222"/>
                </a:solidFill>
                <a:effectLst/>
                <a:latin typeface="Harding"/>
              </a:rPr>
              <a:t>network neighbors, </a:t>
            </a:r>
          </a:p>
          <a:p>
            <a:r>
              <a:rPr lang="en" altLang="zh-CN" b="0" i="0" dirty="0">
                <a:solidFill>
                  <a:srgbClr val="222222"/>
                </a:solidFill>
                <a:effectLst/>
                <a:latin typeface="Harding"/>
              </a:rPr>
              <a:t>mutated submodules, </a:t>
            </a:r>
          </a:p>
          <a:p>
            <a:r>
              <a:rPr lang="en" altLang="zh-CN" b="0" i="0" dirty="0">
                <a:solidFill>
                  <a:srgbClr val="222222"/>
                </a:solidFill>
                <a:effectLst/>
                <a:latin typeface="Harding"/>
              </a:rPr>
              <a:t>causal inference, </a:t>
            </a:r>
          </a:p>
          <a:p>
            <a:r>
              <a:rPr lang="en" altLang="zh-CN" b="0" i="0" dirty="0">
                <a:solidFill>
                  <a:srgbClr val="222222"/>
                </a:solidFill>
                <a:effectLst/>
                <a:latin typeface="Harding"/>
              </a:rPr>
              <a:t>pathways, </a:t>
            </a:r>
          </a:p>
          <a:p>
            <a:r>
              <a:rPr lang="en" altLang="zh-CN" b="0" i="0" dirty="0">
                <a:solidFill>
                  <a:srgbClr val="222222"/>
                </a:solidFill>
                <a:effectLst/>
                <a:latin typeface="Harding"/>
              </a:rPr>
              <a:t>interactome community, </a:t>
            </a:r>
          </a:p>
          <a:p>
            <a:r>
              <a:rPr lang="en" altLang="zh-CN" b="0" i="0" dirty="0">
                <a:solidFill>
                  <a:srgbClr val="222222"/>
                </a:solidFill>
                <a:effectLst/>
                <a:latin typeface="Harding"/>
              </a:rPr>
              <a:t>expression, </a:t>
            </a:r>
          </a:p>
          <a:p>
            <a:r>
              <a:rPr lang="en" altLang="zh-CN" b="0" i="0" dirty="0">
                <a:solidFill>
                  <a:srgbClr val="222222"/>
                </a:solidFill>
                <a:effectLst/>
                <a:latin typeface="Harding"/>
              </a:rPr>
              <a:t>heterogeneous graph walk </a:t>
            </a:r>
            <a:endParaRPr lang="en" altLang="zh-CN" dirty="0">
              <a:solidFill>
                <a:srgbClr val="222222"/>
              </a:solidFill>
              <a:latin typeface="Harding"/>
            </a:endParaRPr>
          </a:p>
          <a:p>
            <a:r>
              <a:rPr lang="en" altLang="zh-CN" b="0" i="0" dirty="0">
                <a:solidFill>
                  <a:srgbClr val="222222"/>
                </a:solidFill>
                <a:effectLst/>
                <a:latin typeface="Harding"/>
              </a:rPr>
              <a:t>matrix factorization scores.</a:t>
            </a:r>
            <a:endParaRPr lang="zh-CN" altLang="en-US" dirty="0"/>
          </a:p>
        </p:txBody>
      </p:sp>
    </p:spTree>
    <p:extLst>
      <p:ext uri="{BB962C8B-B14F-4D97-AF65-F5344CB8AC3E}">
        <p14:creationId xmlns:p14="http://schemas.microsoft.com/office/powerpoint/2010/main" val="37868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A90D7-9F1E-34BD-5163-A245E3A0F65E}"/>
              </a:ext>
            </a:extLst>
          </p:cNvPr>
          <p:cNvSpPr>
            <a:spLocks noGrp="1"/>
          </p:cNvSpPr>
          <p:nvPr>
            <p:ph type="title"/>
          </p:nvPr>
        </p:nvSpPr>
        <p:spPr/>
        <p:txBody>
          <a:bodyPr/>
          <a:lstStyle/>
          <a:p>
            <a:r>
              <a:rPr kumimoji="1" lang="en-US" altLang="zh-CN" dirty="0"/>
              <a:t>products</a:t>
            </a:r>
            <a:endParaRPr kumimoji="1" lang="zh-CN" altLang="en-US" dirty="0"/>
          </a:p>
        </p:txBody>
      </p:sp>
      <p:grpSp>
        <p:nvGrpSpPr>
          <p:cNvPr id="5" name="组合 4">
            <a:extLst>
              <a:ext uri="{FF2B5EF4-FFF2-40B4-BE49-F238E27FC236}">
                <a16:creationId xmlns:a16="http://schemas.microsoft.com/office/drawing/2014/main" id="{41AB3203-DB6F-DDBA-FA20-E57B9EB3E25A}"/>
              </a:ext>
            </a:extLst>
          </p:cNvPr>
          <p:cNvGrpSpPr/>
          <p:nvPr/>
        </p:nvGrpSpPr>
        <p:grpSpPr>
          <a:xfrm>
            <a:off x="838200" y="982438"/>
            <a:ext cx="10605405" cy="4978188"/>
            <a:chOff x="838200" y="939906"/>
            <a:chExt cx="10605405" cy="4978188"/>
          </a:xfrm>
        </p:grpSpPr>
        <p:pic>
          <p:nvPicPr>
            <p:cNvPr id="17410" name="Picture 2">
              <a:extLst>
                <a:ext uri="{FF2B5EF4-FFF2-40B4-BE49-F238E27FC236}">
                  <a16:creationId xmlns:a16="http://schemas.microsoft.com/office/drawing/2014/main" id="{8FA8B53E-7B30-4562-E576-9FC3B9BD6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39906"/>
              <a:ext cx="10605405" cy="49781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CE4A4C6-A9D2-7E90-8A23-AF894EC9CACC}"/>
                </a:ext>
              </a:extLst>
            </p:cNvPr>
            <p:cNvSpPr/>
            <p:nvPr/>
          </p:nvSpPr>
          <p:spPr>
            <a:xfrm>
              <a:off x="8484781" y="5295014"/>
              <a:ext cx="2869019" cy="3296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76360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4B69B-7450-6A6A-596B-70323961AA36}"/>
              </a:ext>
            </a:extLst>
          </p:cNvPr>
          <p:cNvSpPr>
            <a:spLocks noGrp="1"/>
          </p:cNvSpPr>
          <p:nvPr>
            <p:ph type="title"/>
          </p:nvPr>
        </p:nvSpPr>
        <p:spPr/>
        <p:txBody>
          <a:bodyPr/>
          <a:lstStyle/>
          <a:p>
            <a:r>
              <a:rPr lang="en" altLang="zh-CN" b="0" i="0" dirty="0">
                <a:solidFill>
                  <a:srgbClr val="191B1F"/>
                </a:solidFill>
                <a:effectLst/>
                <a:latin typeface="-apple-system"/>
              </a:rPr>
              <a:t>Idiopathic Pulmonary Fibrosis</a:t>
            </a:r>
            <a:r>
              <a:rPr lang="zh-CN" altLang="en" b="0" i="0" dirty="0">
                <a:solidFill>
                  <a:srgbClr val="191B1F"/>
                </a:solidFill>
                <a:effectLst/>
                <a:latin typeface="-apple-system"/>
              </a:rPr>
              <a:t>，</a:t>
            </a:r>
            <a:r>
              <a:rPr lang="en" altLang="zh-CN" b="0" i="0" dirty="0">
                <a:solidFill>
                  <a:srgbClr val="191B1F"/>
                </a:solidFill>
                <a:effectLst/>
                <a:latin typeface="-apple-system"/>
              </a:rPr>
              <a:t>IPF</a:t>
            </a:r>
            <a:endParaRPr kumimoji="1" lang="zh-CN" altLang="en-US" dirty="0"/>
          </a:p>
        </p:txBody>
      </p:sp>
      <p:pic>
        <p:nvPicPr>
          <p:cNvPr id="20486" name="Picture 6" descr="新冠肺炎-关于肺纤维化，你想知道的一切 - 知乎">
            <a:extLst>
              <a:ext uri="{FF2B5EF4-FFF2-40B4-BE49-F238E27FC236}">
                <a16:creationId xmlns:a16="http://schemas.microsoft.com/office/drawing/2014/main" id="{A5C0F9EB-F52F-A99E-13BD-DF57E211F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21340"/>
            <a:ext cx="5583589" cy="317633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C58C805-090D-B163-DD0A-E88B1BEE72E7}"/>
              </a:ext>
            </a:extLst>
          </p:cNvPr>
          <p:cNvSpPr txBox="1"/>
          <p:nvPr/>
        </p:nvSpPr>
        <p:spPr>
          <a:xfrm>
            <a:off x="838200" y="5475181"/>
            <a:ext cx="8931965" cy="369332"/>
          </a:xfrm>
          <a:prstGeom prst="rect">
            <a:avLst/>
          </a:prstGeom>
          <a:noFill/>
        </p:spPr>
        <p:txBody>
          <a:bodyPr wrap="square">
            <a:spAutoFit/>
          </a:bodyPr>
          <a:lstStyle/>
          <a:p>
            <a:r>
              <a:rPr lang="en" altLang="zh-CN" b="0" i="0" dirty="0">
                <a:solidFill>
                  <a:srgbClr val="222222"/>
                </a:solidFill>
                <a:effectLst/>
                <a:latin typeface="Harding"/>
              </a:rPr>
              <a:t>Current targeted treatment options for IPF are limited to </a:t>
            </a:r>
            <a:r>
              <a:rPr lang="en" altLang="zh-CN" b="0" i="0" dirty="0" err="1">
                <a:solidFill>
                  <a:srgbClr val="222222"/>
                </a:solidFill>
                <a:effectLst/>
                <a:latin typeface="Harding"/>
              </a:rPr>
              <a:t>nintedanib</a:t>
            </a:r>
            <a:r>
              <a:rPr lang="en" altLang="zh-CN" b="0" i="0" dirty="0">
                <a:solidFill>
                  <a:srgbClr val="222222"/>
                </a:solidFill>
                <a:effectLst/>
                <a:latin typeface="Harding"/>
              </a:rPr>
              <a:t> and pirfenidone</a:t>
            </a:r>
            <a:endParaRPr lang="zh-CN" altLang="en-US" dirty="0"/>
          </a:p>
        </p:txBody>
      </p:sp>
      <p:pic>
        <p:nvPicPr>
          <p:cNvPr id="20488" name="Picture 8">
            <a:extLst>
              <a:ext uri="{FF2B5EF4-FFF2-40B4-BE49-F238E27FC236}">
                <a16:creationId xmlns:a16="http://schemas.microsoft.com/office/drawing/2014/main" id="{91B5C5A3-6FF9-D83B-19C4-180AC235FC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8" b="16332"/>
          <a:stretch/>
        </p:blipFill>
        <p:spPr bwMode="auto">
          <a:xfrm>
            <a:off x="7020531" y="1440301"/>
            <a:ext cx="4569047" cy="306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64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6AC897D-ABF7-41A6-98BC-48CDBFEF80CD}"/>
              </a:ext>
            </a:extLst>
          </p:cNvPr>
          <p:cNvSpPr>
            <a:spLocks noGrp="1"/>
          </p:cNvSpPr>
          <p:nvPr>
            <p:ph type="title"/>
          </p:nvPr>
        </p:nvSpPr>
        <p:spPr/>
        <p:txBody>
          <a:bodyPr>
            <a:normAutofit/>
          </a:bodyPr>
          <a:lstStyle/>
          <a:p>
            <a:r>
              <a:rPr lang="en" altLang="zh-CN" b="0" i="0" dirty="0">
                <a:solidFill>
                  <a:srgbClr val="222222"/>
                </a:solidFill>
                <a:effectLst/>
                <a:latin typeface="Harding"/>
              </a:rPr>
              <a:t> </a:t>
            </a:r>
            <a:r>
              <a:rPr lang="en" altLang="zh-CN" b="1" i="0" dirty="0">
                <a:solidFill>
                  <a:srgbClr val="222222"/>
                </a:solidFill>
                <a:effectLst/>
                <a:latin typeface="Harding"/>
              </a:rPr>
              <a:t>AI-augmented pipeline for target discovery</a:t>
            </a:r>
            <a:endParaRPr lang="zh-CN" altLang="en-US" dirty="0"/>
          </a:p>
        </p:txBody>
      </p:sp>
      <p:pic>
        <p:nvPicPr>
          <p:cNvPr id="2050" name="Picture 2" descr="Fig. 1">
            <a:extLst>
              <a:ext uri="{FF2B5EF4-FFF2-40B4-BE49-F238E27FC236}">
                <a16:creationId xmlns:a16="http://schemas.microsoft.com/office/drawing/2014/main" id="{D553A551-F78D-6E04-B76C-34135E659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95" y="830808"/>
            <a:ext cx="9961048" cy="526586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6ECBE92-FF24-EC70-F489-DF44A721A0BF}"/>
              </a:ext>
            </a:extLst>
          </p:cNvPr>
          <p:cNvSpPr txBox="1"/>
          <p:nvPr/>
        </p:nvSpPr>
        <p:spPr>
          <a:xfrm>
            <a:off x="3984172" y="6308209"/>
            <a:ext cx="6096000" cy="369332"/>
          </a:xfrm>
          <a:prstGeom prst="rect">
            <a:avLst/>
          </a:prstGeom>
          <a:noFill/>
        </p:spPr>
        <p:txBody>
          <a:bodyPr wrap="square">
            <a:spAutoFit/>
          </a:bodyPr>
          <a:lstStyle/>
          <a:p>
            <a:r>
              <a:rPr lang="en" altLang="zh-CN" b="0" i="0" dirty="0">
                <a:solidFill>
                  <a:srgbClr val="222222"/>
                </a:solidFill>
                <a:effectLst/>
                <a:latin typeface="Harding"/>
              </a:rPr>
              <a:t>TRAF2- and NCK-interacting kinase (TNIK) </a:t>
            </a:r>
            <a:endParaRPr lang="zh-CN" altLang="en-US" dirty="0"/>
          </a:p>
        </p:txBody>
      </p:sp>
    </p:spTree>
    <p:extLst>
      <p:ext uri="{BB962C8B-B14F-4D97-AF65-F5344CB8AC3E}">
        <p14:creationId xmlns:p14="http://schemas.microsoft.com/office/powerpoint/2010/main" val="144539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2A5233-6B5D-9008-04DA-3881FD6FF2DF}"/>
              </a:ext>
            </a:extLst>
          </p:cNvPr>
          <p:cNvSpPr>
            <a:spLocks noGrp="1"/>
          </p:cNvSpPr>
          <p:nvPr>
            <p:ph type="title"/>
          </p:nvPr>
        </p:nvSpPr>
        <p:spPr/>
        <p:txBody>
          <a:bodyPr/>
          <a:lstStyle/>
          <a:p>
            <a:r>
              <a:rPr lang="en" altLang="zh-CN" b="0" i="0" dirty="0">
                <a:solidFill>
                  <a:srgbClr val="222222"/>
                </a:solidFill>
                <a:effectLst/>
                <a:latin typeface="Harding"/>
              </a:rPr>
              <a:t>Transparency analysis </a:t>
            </a:r>
            <a:endParaRPr lang="zh-CN" altLang="en-US" dirty="0"/>
          </a:p>
        </p:txBody>
      </p:sp>
      <p:grpSp>
        <p:nvGrpSpPr>
          <p:cNvPr id="9" name="组合 8">
            <a:extLst>
              <a:ext uri="{FF2B5EF4-FFF2-40B4-BE49-F238E27FC236}">
                <a16:creationId xmlns:a16="http://schemas.microsoft.com/office/drawing/2014/main" id="{5BDC2C4B-717B-1606-16B1-9888D593B179}"/>
              </a:ext>
            </a:extLst>
          </p:cNvPr>
          <p:cNvGrpSpPr/>
          <p:nvPr/>
        </p:nvGrpSpPr>
        <p:grpSpPr>
          <a:xfrm>
            <a:off x="764366" y="1560692"/>
            <a:ext cx="5048023" cy="3182638"/>
            <a:chOff x="751114" y="1454676"/>
            <a:chExt cx="5048023" cy="3182638"/>
          </a:xfrm>
        </p:grpSpPr>
        <p:pic>
          <p:nvPicPr>
            <p:cNvPr id="5" name="Picture 2" descr="Extended Data Fig. 2">
              <a:extLst>
                <a:ext uri="{FF2B5EF4-FFF2-40B4-BE49-F238E27FC236}">
                  <a16:creationId xmlns:a16="http://schemas.microsoft.com/office/drawing/2014/main" id="{DD798A1C-9C07-ED83-5BD6-2003907D3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179"/>
            <a:stretch/>
          </p:blipFill>
          <p:spPr bwMode="auto">
            <a:xfrm>
              <a:off x="838200" y="1454676"/>
              <a:ext cx="4960937" cy="30737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767296C7-1622-12BA-B3FC-F41C203EA0AC}"/>
                </a:ext>
              </a:extLst>
            </p:cNvPr>
            <p:cNvSpPr/>
            <p:nvPr/>
          </p:nvSpPr>
          <p:spPr>
            <a:xfrm>
              <a:off x="751114" y="4365171"/>
              <a:ext cx="2318657" cy="2721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 name="组合 7">
            <a:extLst>
              <a:ext uri="{FF2B5EF4-FFF2-40B4-BE49-F238E27FC236}">
                <a16:creationId xmlns:a16="http://schemas.microsoft.com/office/drawing/2014/main" id="{E663B043-D1C1-0B31-6F59-07BDC4061193}"/>
              </a:ext>
            </a:extLst>
          </p:cNvPr>
          <p:cNvGrpSpPr/>
          <p:nvPr/>
        </p:nvGrpSpPr>
        <p:grpSpPr>
          <a:xfrm>
            <a:off x="6236676" y="1224642"/>
            <a:ext cx="4960937" cy="4071711"/>
            <a:chOff x="6236676" y="1224642"/>
            <a:chExt cx="4960937" cy="4071711"/>
          </a:xfrm>
        </p:grpSpPr>
        <p:pic>
          <p:nvPicPr>
            <p:cNvPr id="1026" name="Picture 2" descr="Extended Data Fig. 2">
              <a:extLst>
                <a:ext uri="{FF2B5EF4-FFF2-40B4-BE49-F238E27FC236}">
                  <a16:creationId xmlns:a16="http://schemas.microsoft.com/office/drawing/2014/main" id="{78BDEA27-A4D7-A20E-4403-4DFC9BA97F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613"/>
            <a:stretch/>
          </p:blipFill>
          <p:spPr bwMode="auto">
            <a:xfrm>
              <a:off x="6236676" y="1360714"/>
              <a:ext cx="4960937" cy="393563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F56269A0-5C0C-B822-0485-239A38D7F029}"/>
                </a:ext>
              </a:extLst>
            </p:cNvPr>
            <p:cNvSpPr/>
            <p:nvPr/>
          </p:nvSpPr>
          <p:spPr>
            <a:xfrm>
              <a:off x="8717144" y="1224642"/>
              <a:ext cx="2318657" cy="2721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文本框 10">
            <a:extLst>
              <a:ext uri="{FF2B5EF4-FFF2-40B4-BE49-F238E27FC236}">
                <a16:creationId xmlns:a16="http://schemas.microsoft.com/office/drawing/2014/main" id="{C6F83FB0-3E9A-3BBF-CD5D-0CAD0AFAD697}"/>
              </a:ext>
            </a:extLst>
          </p:cNvPr>
          <p:cNvSpPr txBox="1"/>
          <p:nvPr/>
        </p:nvSpPr>
        <p:spPr>
          <a:xfrm>
            <a:off x="838200" y="5868182"/>
            <a:ext cx="9697278" cy="954107"/>
          </a:xfrm>
          <a:prstGeom prst="rect">
            <a:avLst/>
          </a:prstGeom>
          <a:noFill/>
        </p:spPr>
        <p:txBody>
          <a:bodyPr wrap="square">
            <a:spAutoFit/>
          </a:bodyPr>
          <a:lstStyle/>
          <a:p>
            <a:r>
              <a:rPr lang="en" altLang="zh-CN" sz="1400" b="0" i="0" dirty="0">
                <a:solidFill>
                  <a:srgbClr val="222222"/>
                </a:solidFill>
                <a:effectLst/>
                <a:latin typeface="Harding"/>
              </a:rPr>
              <a:t>The interactome community transparency revealed that TNIK inhibition is connected to multiple biological processes known to be important for fibrosis progression</a:t>
            </a:r>
          </a:p>
          <a:p>
            <a:endParaRPr lang="en-US" altLang="zh-CN" sz="1400" dirty="0">
              <a:solidFill>
                <a:srgbClr val="222222"/>
              </a:solidFill>
              <a:latin typeface="Harding"/>
            </a:endParaRPr>
          </a:p>
          <a:p>
            <a:r>
              <a:rPr lang="en" altLang="zh-CN" sz="1400" b="0" i="0" dirty="0">
                <a:solidFill>
                  <a:srgbClr val="222222"/>
                </a:solidFill>
                <a:effectLst/>
                <a:latin typeface="Harding"/>
              </a:rPr>
              <a:t>Inhibiting TNIK primarily activates Hippo signaling and, consequently, downregulates YAP–TAZ </a:t>
            </a:r>
            <a:endParaRPr lang="zh-CN" altLang="en-US" sz="1400" dirty="0"/>
          </a:p>
        </p:txBody>
      </p:sp>
      <p:sp>
        <p:nvSpPr>
          <p:cNvPr id="13" name="文本框 12">
            <a:extLst>
              <a:ext uri="{FF2B5EF4-FFF2-40B4-BE49-F238E27FC236}">
                <a16:creationId xmlns:a16="http://schemas.microsoft.com/office/drawing/2014/main" id="{16A5617E-E1EB-2376-26BB-EEFB39B6F524}"/>
              </a:ext>
            </a:extLst>
          </p:cNvPr>
          <p:cNvSpPr txBox="1"/>
          <p:nvPr/>
        </p:nvSpPr>
        <p:spPr>
          <a:xfrm>
            <a:off x="838200" y="989818"/>
            <a:ext cx="6096000" cy="307777"/>
          </a:xfrm>
          <a:prstGeom prst="rect">
            <a:avLst/>
          </a:prstGeom>
          <a:noFill/>
        </p:spPr>
        <p:txBody>
          <a:bodyPr wrap="square">
            <a:spAutoFit/>
          </a:bodyPr>
          <a:lstStyle/>
          <a:p>
            <a:r>
              <a:rPr lang="en" altLang="zh-CN" sz="1400" b="0" i="0" dirty="0">
                <a:solidFill>
                  <a:srgbClr val="222222"/>
                </a:solidFill>
                <a:effectLst/>
                <a:latin typeface="Harding"/>
              </a:rPr>
              <a:t>The interactome community transparency </a:t>
            </a:r>
            <a:endParaRPr lang="zh-CN" altLang="en-US" sz="1400" dirty="0"/>
          </a:p>
        </p:txBody>
      </p:sp>
      <p:sp>
        <p:nvSpPr>
          <p:cNvPr id="15" name="文本框 14">
            <a:extLst>
              <a:ext uri="{FF2B5EF4-FFF2-40B4-BE49-F238E27FC236}">
                <a16:creationId xmlns:a16="http://schemas.microsoft.com/office/drawing/2014/main" id="{52EF6E33-6BED-1BAA-BA3F-E96949ABEDAE}"/>
              </a:ext>
            </a:extLst>
          </p:cNvPr>
          <p:cNvSpPr txBox="1"/>
          <p:nvPr/>
        </p:nvSpPr>
        <p:spPr>
          <a:xfrm>
            <a:off x="4094448" y="989818"/>
            <a:ext cx="6096000" cy="307777"/>
          </a:xfrm>
          <a:prstGeom prst="rect">
            <a:avLst/>
          </a:prstGeom>
          <a:noFill/>
        </p:spPr>
        <p:txBody>
          <a:bodyPr wrap="square">
            <a:spAutoFit/>
          </a:bodyPr>
          <a:lstStyle/>
          <a:p>
            <a:r>
              <a:rPr lang="en" altLang="zh-CN" sz="1400" b="0" i="0" dirty="0">
                <a:solidFill>
                  <a:srgbClr val="222222"/>
                </a:solidFill>
                <a:effectLst/>
                <a:latin typeface="Harding"/>
              </a:rPr>
              <a:t>Causal inference transparency</a:t>
            </a:r>
            <a:endParaRPr lang="zh-CN" altLang="en-US" sz="1400" dirty="0"/>
          </a:p>
        </p:txBody>
      </p:sp>
      <p:sp>
        <p:nvSpPr>
          <p:cNvPr id="17" name="文本框 16">
            <a:extLst>
              <a:ext uri="{FF2B5EF4-FFF2-40B4-BE49-F238E27FC236}">
                <a16:creationId xmlns:a16="http://schemas.microsoft.com/office/drawing/2014/main" id="{252886F0-A966-3738-3224-44EBF3836AF2}"/>
              </a:ext>
            </a:extLst>
          </p:cNvPr>
          <p:cNvSpPr txBox="1"/>
          <p:nvPr/>
        </p:nvSpPr>
        <p:spPr>
          <a:xfrm>
            <a:off x="2375741" y="4725513"/>
            <a:ext cx="6096000" cy="307777"/>
          </a:xfrm>
          <a:prstGeom prst="rect">
            <a:avLst/>
          </a:prstGeom>
          <a:noFill/>
        </p:spPr>
        <p:txBody>
          <a:bodyPr wrap="square">
            <a:spAutoFit/>
          </a:bodyPr>
          <a:lstStyle>
            <a:defPPr>
              <a:defRPr lang="zh-CN"/>
            </a:defPPr>
            <a:lvl1pPr>
              <a:defRPr sz="1400" b="0" i="0">
                <a:solidFill>
                  <a:srgbClr val="222222"/>
                </a:solidFill>
                <a:effectLst/>
                <a:latin typeface="Harding"/>
              </a:defRPr>
            </a:lvl1pPr>
          </a:lstStyle>
          <a:p>
            <a:r>
              <a:rPr lang="en" altLang="zh-CN" dirty="0"/>
              <a:t>AI-powered de novo pathway-reconstruction tool,</a:t>
            </a:r>
            <a:endParaRPr lang="zh-CN" altLang="en-US" dirty="0"/>
          </a:p>
        </p:txBody>
      </p:sp>
    </p:spTree>
    <p:extLst>
      <p:ext uri="{BB962C8B-B14F-4D97-AF65-F5344CB8AC3E}">
        <p14:creationId xmlns:p14="http://schemas.microsoft.com/office/powerpoint/2010/main" val="431030969"/>
      </p:ext>
    </p:extLst>
  </p:cSld>
  <p:clrMapOvr>
    <a:masterClrMapping/>
  </p:clrMapOvr>
</p:sld>
</file>

<file path=ppt/theme/theme1.xml><?xml version="1.0" encoding="utf-8"?>
<a:theme xmlns:a="http://schemas.openxmlformats.org/drawingml/2006/main" name="jy_comm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y_common" id="{4482AE21-FA3C-8542-ABE5-70106881552A}" vid="{4190D886-BCDF-DB40-812A-D45BC8F11B7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jy_common</Template>
  <TotalTime>2385</TotalTime>
  <Words>1692</Words>
  <Application>Microsoft Macintosh PowerPoint</Application>
  <PresentationFormat>宽屏</PresentationFormat>
  <Paragraphs>112</Paragraphs>
  <Slides>15</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-apple-system</vt:lpstr>
      <vt:lpstr>等线</vt:lpstr>
      <vt:lpstr>等线 Light</vt:lpstr>
      <vt:lpstr>Harding</vt:lpstr>
      <vt:lpstr>Tahoma, sans-serif</vt:lpstr>
      <vt:lpstr>Arial</vt:lpstr>
      <vt:lpstr>Georgia</vt:lpstr>
      <vt:lpstr>Helvetica Neue</vt:lpstr>
      <vt:lpstr>jy_common</vt:lpstr>
      <vt:lpstr>PowerPoint 演示文稿</vt:lpstr>
      <vt:lpstr>PowerPoint 演示文稿</vt:lpstr>
      <vt:lpstr>Insilico medicine</vt:lpstr>
      <vt:lpstr>PandaOmics</vt:lpstr>
      <vt:lpstr>The PandaOmics target-discovery platform </vt:lpstr>
      <vt:lpstr>products</vt:lpstr>
      <vt:lpstr>Idiopathic Pulmonary Fibrosis，IPF</vt:lpstr>
      <vt:lpstr> AI-augmented pipeline for target discovery</vt:lpstr>
      <vt:lpstr>Transparency analysis </vt:lpstr>
      <vt:lpstr>Architectural superposition of TNIK inhibitor structures with the predicted INS018_055-binding mode and effects on TGF-β-induced EMT and FMT cellular programs.</vt:lpstr>
      <vt:lpstr>In vivo effects of INS018_055 treatment in mouse models of lung diseases.</vt:lpstr>
      <vt:lpstr>In vivo effects of INS018_055 treatment by inhalation in rat models of lung fibrosis.</vt:lpstr>
      <vt:lpstr>In vitro and in vivo studies on the effect of INS018_055 on kidney cells and the mouse model of kidney fibrosis.</vt:lpstr>
      <vt:lpstr>Pharmacokinetic analysis in the clinical phase I trial.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wangjy</dc:creator>
  <cp:lastModifiedBy>wangjy</cp:lastModifiedBy>
  <cp:revision>49</cp:revision>
  <dcterms:created xsi:type="dcterms:W3CDTF">2024-05-09T14:38:55Z</dcterms:created>
  <dcterms:modified xsi:type="dcterms:W3CDTF">2024-05-11T06:24:35Z</dcterms:modified>
</cp:coreProperties>
</file>